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56" r:id="rId3"/>
    <p:sldId id="258" r:id="rId4"/>
    <p:sldId id="257" r:id="rId5"/>
    <p:sldId id="261" r:id="rId6"/>
    <p:sldId id="269" r:id="rId7"/>
    <p:sldId id="272" r:id="rId8"/>
    <p:sldId id="266" r:id="rId9"/>
    <p:sldId id="260" r:id="rId10"/>
    <p:sldId id="259" r:id="rId11"/>
    <p:sldId id="262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  <a:srgbClr val="FF6565"/>
    <a:srgbClr val="F7994B"/>
    <a:srgbClr val="9751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183233-733A-429E-BFFE-5CE9FEF2D61A}" type="datetimeFigureOut">
              <a:rPr lang="en-US"/>
              <a:pPr>
                <a:defRPr/>
              </a:pPr>
              <a:t>4/25/19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7C04E77-DA56-4699-BEC8-61A310712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52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D7CDE7-F4CE-470B-B298-68EA1BA99D4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9A6BC1-5EC9-43E3-980B-F45F7D7C0E3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DF881C-4B4B-4472-8EF1-2964F1D5E53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Translation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BFEF3B-07E6-47F9-B63A-34A8B91FED6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Translation.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1766A-08A5-43BF-B2C3-30F0BDFD4886}" type="datetimeFigureOut">
              <a:rPr lang="en-US"/>
              <a:pPr>
                <a:defRPr/>
              </a:pPr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9EAF7-F000-42B1-880F-251A1CBDC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7C02A-18F0-4527-8517-ADC043AA5C6E}" type="datetimeFigureOut">
              <a:rPr lang="en-US"/>
              <a:pPr>
                <a:defRPr/>
              </a:pPr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889A6-E4A6-4444-A8B2-7AB152277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FC1AB-943A-4A65-80DA-B77252794D29}" type="datetimeFigureOut">
              <a:rPr lang="en-US"/>
              <a:pPr>
                <a:defRPr/>
              </a:pPr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10A53-6727-49D7-B98D-833CB6548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BC4-B53D-4465-98CF-69DB5FAFF756}" type="datetimeFigureOut">
              <a:rPr lang="en-US"/>
              <a:pPr>
                <a:defRPr/>
              </a:pPr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6DC48-EFB8-4AB1-995D-CE37BBA82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B2737-B083-4003-AE67-BDEE27249627}" type="datetimeFigureOut">
              <a:rPr lang="en-US"/>
              <a:pPr>
                <a:defRPr/>
              </a:pPr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2A17D-4E66-47CA-87E6-BC34BD33C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6D803-3E1F-4B03-9F35-D3C5E5290407}" type="datetimeFigureOut">
              <a:rPr lang="en-US"/>
              <a:pPr>
                <a:defRPr/>
              </a:pPr>
              <a:t>4/25/19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B000B-835A-4B33-9103-1965CEC2F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EF411-3DE3-4FDC-9166-5FEEC6DC521A}" type="datetimeFigureOut">
              <a:rPr lang="en-US"/>
              <a:pPr>
                <a:defRPr/>
              </a:pPr>
              <a:t>4/25/19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EBA57-BFB5-40E8-9F6A-FBBEF95AE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4CF2-10B8-4CFC-B5F3-E499DB6AAA11}" type="datetimeFigureOut">
              <a:rPr lang="en-US"/>
              <a:pPr>
                <a:defRPr/>
              </a:pPr>
              <a:t>4/25/19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EB23-CDF3-4436-B38A-291FE7C0F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6AF8F-7CC1-4A89-9A54-D37A3F818511}" type="datetimeFigureOut">
              <a:rPr lang="en-US"/>
              <a:pPr>
                <a:defRPr/>
              </a:pPr>
              <a:t>4/25/19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03E5-C592-4331-ABBB-A3A0129DD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5F030-928E-4A98-B0E2-A21500A2500B}" type="datetimeFigureOut">
              <a:rPr lang="en-US"/>
              <a:pPr>
                <a:defRPr/>
              </a:pPr>
              <a:t>4/25/19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62734-B2DC-438C-90C8-D9FB255AF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5B682-3490-4073-A392-644F5FA5D335}" type="datetimeFigureOut">
              <a:rPr lang="en-US"/>
              <a:pPr>
                <a:defRPr/>
              </a:pPr>
              <a:t>4/25/19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312F-5B89-4236-B3BC-B4762ED3C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80997C-8CED-4E59-9F9F-2CAA494047F5}" type="datetimeFigureOut">
              <a:rPr lang="en-US"/>
              <a:pPr>
                <a:defRPr/>
              </a:pPr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95A179-B0F4-45A5-BBEB-290DA61D8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Warm Up</a:t>
            </a:r>
            <a:endParaRPr lang="en-US" sz="6000" b="1" dirty="0">
              <a:solidFill>
                <a:schemeClr val="bg2">
                  <a:lumMod val="25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Tell whether the ratios form a proportion.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bg2">
                  <a:lumMod val="25000"/>
                </a:schemeClr>
              </a:solidFill>
              <a:latin typeface="Californian FB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bg2">
                  <a:lumMod val="25000"/>
                </a:schemeClr>
              </a:solidFill>
              <a:latin typeface="Californian FB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bg2">
                  <a:lumMod val="25000"/>
                </a:schemeClr>
              </a:solidFill>
              <a:latin typeface="Californian FB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Find the missing number.</a:t>
            </a: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1434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4800600"/>
            <a:ext cx="9048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14342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4800600"/>
            <a:ext cx="10763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14344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4800600"/>
            <a:ext cx="10763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2438400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2438400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14353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514600"/>
            <a:ext cx="6667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143000"/>
          </a:xfrm>
        </p:spPr>
        <p:txBody>
          <a:bodyPr/>
          <a:lstStyle/>
          <a:p>
            <a:r>
              <a:rPr lang="en-US" smtClean="0">
                <a:solidFill>
                  <a:srgbClr val="7030A0"/>
                </a:solidFill>
              </a:rPr>
              <a:t>Translation</a:t>
            </a:r>
          </a:p>
        </p:txBody>
      </p:sp>
      <p:pic>
        <p:nvPicPr>
          <p:cNvPr id="2560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6764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6764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3429000" y="3581400"/>
            <a:ext cx="1981200" cy="609600"/>
          </a:xfrm>
          <a:prstGeom prst="rightArrow">
            <a:avLst/>
          </a:prstGeom>
          <a:solidFill>
            <a:srgbClr val="9751C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381000" y="6096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Calibri" pitchFamily="34" charset="0"/>
              </a:rPr>
              <a:t>Translation</a:t>
            </a:r>
          </a:p>
        </p:txBody>
      </p:sp>
      <p:grpSp>
        <p:nvGrpSpPr>
          <p:cNvPr id="27650" name="Group 13"/>
          <p:cNvGrpSpPr>
            <a:grpSpLocks/>
          </p:cNvGrpSpPr>
          <p:nvPr/>
        </p:nvGrpSpPr>
        <p:grpSpPr bwMode="auto">
          <a:xfrm>
            <a:off x="5715000" y="2514600"/>
            <a:ext cx="2514600" cy="2438400"/>
            <a:chOff x="3456" y="1584"/>
            <a:chExt cx="1584" cy="1536"/>
          </a:xfrm>
        </p:grpSpPr>
        <p:sp>
          <p:nvSpPr>
            <p:cNvPr id="27656" name="Oval 8"/>
            <p:cNvSpPr>
              <a:spLocks noChangeArrowheads="1"/>
            </p:cNvSpPr>
            <p:nvPr/>
          </p:nvSpPr>
          <p:spPr bwMode="auto">
            <a:xfrm>
              <a:off x="3456" y="1584"/>
              <a:ext cx="1584" cy="15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657" name="Oval 9"/>
            <p:cNvSpPr>
              <a:spLocks noChangeArrowheads="1"/>
            </p:cNvSpPr>
            <p:nvPr/>
          </p:nvSpPr>
          <p:spPr bwMode="auto">
            <a:xfrm>
              <a:off x="3840" y="1968"/>
              <a:ext cx="768" cy="76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658" name="Rectangle 11"/>
            <p:cNvSpPr>
              <a:spLocks noChangeArrowheads="1"/>
            </p:cNvSpPr>
            <p:nvPr/>
          </p:nvSpPr>
          <p:spPr bwMode="auto">
            <a:xfrm>
              <a:off x="4608" y="2256"/>
              <a:ext cx="432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27651" name="Group 14"/>
          <p:cNvGrpSpPr>
            <a:grpSpLocks/>
          </p:cNvGrpSpPr>
          <p:nvPr/>
        </p:nvGrpSpPr>
        <p:grpSpPr bwMode="auto">
          <a:xfrm>
            <a:off x="838200" y="2514600"/>
            <a:ext cx="2514600" cy="2438400"/>
            <a:chOff x="3456" y="1584"/>
            <a:chExt cx="1584" cy="1536"/>
          </a:xfrm>
        </p:grpSpPr>
        <p:sp>
          <p:nvSpPr>
            <p:cNvPr id="27653" name="Oval 15"/>
            <p:cNvSpPr>
              <a:spLocks noChangeArrowheads="1"/>
            </p:cNvSpPr>
            <p:nvPr/>
          </p:nvSpPr>
          <p:spPr bwMode="auto">
            <a:xfrm>
              <a:off x="3456" y="1584"/>
              <a:ext cx="1584" cy="15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654" name="Oval 16"/>
            <p:cNvSpPr>
              <a:spLocks noChangeArrowheads="1"/>
            </p:cNvSpPr>
            <p:nvPr/>
          </p:nvSpPr>
          <p:spPr bwMode="auto">
            <a:xfrm>
              <a:off x="3840" y="1968"/>
              <a:ext cx="768" cy="76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655" name="Rectangle 17"/>
            <p:cNvSpPr>
              <a:spLocks noChangeArrowheads="1"/>
            </p:cNvSpPr>
            <p:nvPr/>
          </p:nvSpPr>
          <p:spPr bwMode="auto">
            <a:xfrm>
              <a:off x="4608" y="2256"/>
              <a:ext cx="432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Right Arrow 11"/>
          <p:cNvSpPr/>
          <p:nvPr/>
        </p:nvSpPr>
        <p:spPr>
          <a:xfrm>
            <a:off x="3581400" y="3352800"/>
            <a:ext cx="1981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6000" smtClean="0">
                <a:latin typeface="Californian FB"/>
              </a:rPr>
              <a:t>Prime Notation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>
                <a:latin typeface="Californian FB"/>
              </a:rPr>
              <a:t>Way to label an image after a transformation.</a:t>
            </a:r>
          </a:p>
          <a:p>
            <a:pPr>
              <a:buFont typeface="Arial" charset="0"/>
              <a:buNone/>
            </a:pPr>
            <a:endParaRPr lang="en-US" smtClean="0">
              <a:latin typeface="Californian FB"/>
            </a:endParaRPr>
          </a:p>
          <a:p>
            <a:pPr>
              <a:buFont typeface="Arial" charset="0"/>
              <a:buNone/>
            </a:pPr>
            <a:r>
              <a:rPr lang="en-US" smtClean="0">
                <a:latin typeface="Californian FB"/>
              </a:rPr>
              <a:t>Example:</a:t>
            </a:r>
          </a:p>
          <a:p>
            <a:pPr>
              <a:buFont typeface="Arial" charset="0"/>
              <a:buNone/>
            </a:pPr>
            <a:endParaRPr lang="en-US" smtClean="0">
              <a:latin typeface="Californian FB"/>
            </a:endParaRPr>
          </a:p>
          <a:p>
            <a:pPr>
              <a:buFont typeface="Arial" charset="0"/>
              <a:buNone/>
            </a:pPr>
            <a:r>
              <a:rPr lang="en-US" smtClean="0">
                <a:latin typeface="Californian FB"/>
              </a:rPr>
              <a:t>		A		B			A’		B’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Californian FB"/>
              </a:rPr>
              <a:t>		 </a:t>
            </a:r>
            <a:r>
              <a:rPr lang="en-US" sz="1400" smtClean="0">
                <a:latin typeface="Californian FB"/>
              </a:rPr>
              <a:t>(original before transformation)</a:t>
            </a:r>
            <a:r>
              <a:rPr lang="en-US" smtClean="0">
                <a:latin typeface="Californian FB"/>
              </a:rPr>
              <a:t>			</a:t>
            </a:r>
            <a:r>
              <a:rPr lang="en-US" sz="1400" smtClean="0">
                <a:latin typeface="Californian FB"/>
              </a:rPr>
              <a:t>(image after transformation)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Californian FB"/>
              </a:rPr>
              <a:t>A’ is read as “A prime.”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3962400"/>
            <a:ext cx="18288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72200" y="3962400"/>
            <a:ext cx="18288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3627438"/>
            <a:ext cx="2011362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6000" b="1" smtClean="0">
                <a:latin typeface="Californian FB"/>
              </a:rPr>
              <a:t>Coordinate Plane</a:t>
            </a:r>
          </a:p>
        </p:txBody>
      </p:sp>
      <p:sp>
        <p:nvSpPr>
          <p:cNvPr id="30722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3600" smtClean="0">
                <a:latin typeface="Californian FB"/>
              </a:rPr>
              <a:t>A translation across the </a:t>
            </a:r>
            <a:r>
              <a:rPr lang="en-US" sz="3600" u="sng" smtClean="0">
                <a:solidFill>
                  <a:srgbClr val="7030A0"/>
                </a:solidFill>
                <a:latin typeface="Californian FB"/>
              </a:rPr>
              <a:t>y-axis</a:t>
            </a:r>
          </a:p>
        </p:txBody>
      </p:sp>
      <p:pic>
        <p:nvPicPr>
          <p:cNvPr id="30723" name="Picture 2" descr="http://faculty.catawba.edu/costerhus/graphpaperandmagicsquares/coordinatepla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4384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3800475" y="3048000"/>
            <a:ext cx="533400" cy="533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Right Arrow 5"/>
          <p:cNvSpPr/>
          <p:nvPr/>
        </p:nvSpPr>
        <p:spPr>
          <a:xfrm>
            <a:off x="4210050" y="33528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334000" y="3048000"/>
            <a:ext cx="533400" cy="533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6000" b="1" smtClean="0">
                <a:latin typeface="Californian FB"/>
              </a:rPr>
              <a:t>Coordinate Plane</a:t>
            </a:r>
          </a:p>
        </p:txBody>
      </p:sp>
      <p:sp>
        <p:nvSpPr>
          <p:cNvPr id="3174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3600" smtClean="0">
                <a:latin typeface="Californian FB"/>
              </a:rPr>
              <a:t>A translation across the </a:t>
            </a:r>
            <a:r>
              <a:rPr lang="en-US" sz="3600" u="sng" smtClean="0">
                <a:solidFill>
                  <a:srgbClr val="7030A0"/>
                </a:solidFill>
                <a:latin typeface="Californian FB"/>
              </a:rPr>
              <a:t>x-axis</a:t>
            </a:r>
          </a:p>
        </p:txBody>
      </p:sp>
      <p:pic>
        <p:nvPicPr>
          <p:cNvPr id="31747" name="Picture 2" descr="http://faculty.catawba.edu/costerhus/graphpaperandmagicsquares/coordinatepla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4384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3800475" y="3048000"/>
            <a:ext cx="533400" cy="533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Right Arrow 5"/>
          <p:cNvSpPr/>
          <p:nvPr/>
        </p:nvSpPr>
        <p:spPr>
          <a:xfrm rot="5400000">
            <a:off x="3838575" y="36957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00475" y="4191000"/>
            <a:ext cx="533400" cy="533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Translations</a:t>
            </a:r>
            <a:endParaRPr lang="en-US" sz="5400" b="1" dirty="0">
              <a:solidFill>
                <a:schemeClr val="bg2">
                  <a:lumMod val="25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3340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u="sng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I can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Define and identify translations.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Understand prime notation to describe an image after a translation.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alifornian FB" pitchFamily="18" charset="0"/>
              </a:rPr>
              <a:t>I can describe the changes occurring to the x and y coordinates of a figure after a translation.</a:t>
            </a:r>
            <a:endParaRPr lang="en-US" dirty="0">
              <a:solidFill>
                <a:schemeClr val="bg2">
                  <a:lumMod val="25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15363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5052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3200" b="1" u="sng" smtClean="0">
                <a:solidFill>
                  <a:srgbClr val="0066FF"/>
                </a:solidFill>
                <a:latin typeface="Californian FB"/>
              </a:rPr>
              <a:t>Vocabulary</a:t>
            </a:r>
            <a:r>
              <a:rPr lang="en-US" sz="3200" b="1" smtClean="0">
                <a:solidFill>
                  <a:srgbClr val="0066FF"/>
                </a:solidFill>
                <a:latin typeface="Californian FB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smtClean="0">
                <a:solidFill>
                  <a:srgbClr val="0066FF"/>
                </a:solidFill>
                <a:latin typeface="Californian FB"/>
              </a:rPr>
              <a:t>Transformations</a:t>
            </a:r>
          </a:p>
          <a:p>
            <a:pPr>
              <a:buFont typeface="Wingdings" pitchFamily="2" charset="2"/>
              <a:buChar char="ü"/>
            </a:pPr>
            <a:r>
              <a:rPr lang="en-US" smtClean="0">
                <a:solidFill>
                  <a:srgbClr val="0066FF"/>
                </a:solidFill>
                <a:latin typeface="Californian FB"/>
              </a:rPr>
              <a:t>Translations</a:t>
            </a:r>
          </a:p>
          <a:p>
            <a:pPr>
              <a:buFont typeface="Wingdings" pitchFamily="2" charset="2"/>
              <a:buChar char="ü"/>
            </a:pPr>
            <a:r>
              <a:rPr lang="en-US" smtClean="0">
                <a:solidFill>
                  <a:srgbClr val="0066FF"/>
                </a:solidFill>
                <a:latin typeface="Californian FB"/>
              </a:rPr>
              <a:t>Congruent Figures</a:t>
            </a:r>
          </a:p>
          <a:p>
            <a:pPr>
              <a:buFont typeface="Wingdings" pitchFamily="2" charset="2"/>
              <a:buChar char="ü"/>
            </a:pPr>
            <a:r>
              <a:rPr lang="en-US" smtClean="0">
                <a:solidFill>
                  <a:srgbClr val="0066FF"/>
                </a:solidFill>
                <a:latin typeface="Californian FB"/>
              </a:rPr>
              <a:t>Parallel lines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7300" b="1" dirty="0" smtClean="0">
                <a:solidFill>
                  <a:srgbClr val="0066FF"/>
                </a:solidFill>
                <a:latin typeface="Californian FB" pitchFamily="18" charset="0"/>
              </a:rPr>
              <a:t>Transformations</a:t>
            </a:r>
            <a:endParaRPr lang="en-US" b="1" dirty="0">
              <a:solidFill>
                <a:srgbClr val="0066FF"/>
              </a:solidFill>
              <a:latin typeface="Californian FB" pitchFamily="18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mtClean="0">
              <a:latin typeface="Californian FB"/>
            </a:endParaRPr>
          </a:p>
          <a:p>
            <a:pPr>
              <a:buFont typeface="Arial" charset="0"/>
              <a:buNone/>
            </a:pPr>
            <a:r>
              <a:rPr lang="en-US" sz="3600" b="1" smtClean="0"/>
              <a:t>    </a:t>
            </a:r>
            <a:r>
              <a:rPr lang="en-US" sz="3600" b="1" smtClean="0">
                <a:latin typeface="Californian FB"/>
              </a:rPr>
              <a:t>change the position of a shape on a coordinate plane. </a:t>
            </a:r>
          </a:p>
          <a:p>
            <a:pPr>
              <a:buFont typeface="Arial" charset="0"/>
              <a:buNone/>
            </a:pPr>
            <a:endParaRPr lang="en-US" sz="3600" b="1" smtClean="0">
              <a:latin typeface="Californian FB"/>
            </a:endParaRPr>
          </a:p>
          <a:p>
            <a:pPr>
              <a:buFont typeface="Arial" charset="0"/>
              <a:buNone/>
            </a:pPr>
            <a:r>
              <a:rPr lang="en-US" sz="3600" b="1" smtClean="0">
                <a:latin typeface="Californian FB"/>
              </a:rPr>
              <a:t>*What that really means is that a shape is moving from one place to another.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pPr algn="l"/>
            <a:r>
              <a:rPr lang="en-US" sz="6600" b="1" smtClean="0">
                <a:solidFill>
                  <a:srgbClr val="0066FF"/>
                </a:solidFill>
                <a:latin typeface="Californian FB"/>
              </a:rPr>
              <a:t>Tran</a:t>
            </a:r>
            <a:r>
              <a:rPr lang="en-US" sz="6600" b="1" u="sng" smtClean="0">
                <a:solidFill>
                  <a:srgbClr val="0066FF"/>
                </a:solidFill>
                <a:latin typeface="Californian FB"/>
              </a:rPr>
              <a:t>sl</a:t>
            </a:r>
            <a:r>
              <a:rPr lang="en-US" sz="6600" b="1" smtClean="0">
                <a:solidFill>
                  <a:srgbClr val="0066FF"/>
                </a:solidFill>
                <a:latin typeface="Californian FB"/>
              </a:rPr>
              <a:t>ation (Slide)</a:t>
            </a:r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286000"/>
            <a:ext cx="8534400" cy="3657600"/>
          </a:xfrm>
        </p:spPr>
        <p:txBody>
          <a:bodyPr/>
          <a:lstStyle/>
          <a:p>
            <a:pPr algn="l"/>
            <a:r>
              <a:rPr lang="en-US" sz="3600" b="1" smtClean="0">
                <a:solidFill>
                  <a:schemeClr val="tx1"/>
                </a:solidFill>
                <a:latin typeface="Californian FB"/>
              </a:rPr>
              <a:t>The action of sliding a figure in any direction.</a:t>
            </a:r>
          </a:p>
          <a:p>
            <a:pPr algn="l"/>
            <a:endParaRPr lang="en-US" sz="3600" b="1" smtClean="0">
              <a:solidFill>
                <a:schemeClr val="tx1"/>
              </a:solidFill>
              <a:latin typeface="Californian FB"/>
            </a:endParaRPr>
          </a:p>
          <a:p>
            <a:pPr algn="l"/>
            <a:r>
              <a:rPr lang="en-US" sz="3600" b="1" smtClean="0">
                <a:solidFill>
                  <a:schemeClr val="tx1"/>
                </a:solidFill>
                <a:latin typeface="Californian FB"/>
              </a:rPr>
              <a:t>*We use an arrow to represent the direction of the slide.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914400" y="6019800"/>
            <a:ext cx="1752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Arrow 4"/>
          <p:cNvSpPr/>
          <p:nvPr/>
        </p:nvSpPr>
        <p:spPr>
          <a:xfrm rot="10800000">
            <a:off x="3124200" y="6019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Arrow 5"/>
          <p:cNvSpPr/>
          <p:nvPr/>
        </p:nvSpPr>
        <p:spPr>
          <a:xfrm rot="19690530">
            <a:off x="5334000" y="5638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ight Arrow 6"/>
          <p:cNvSpPr/>
          <p:nvPr/>
        </p:nvSpPr>
        <p:spPr>
          <a:xfrm rot="13307928">
            <a:off x="7331075" y="5757863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4000" b="1" smtClean="0">
                <a:latin typeface="Californian FB"/>
              </a:rPr>
              <a:t>A translation does not need to be in a vertical or horizontal direction.</a:t>
            </a:r>
          </a:p>
          <a:p>
            <a:pPr>
              <a:buFont typeface="Arial" charset="0"/>
              <a:buNone/>
            </a:pPr>
            <a:endParaRPr lang="en-US" sz="4000" b="1" smtClean="0">
              <a:latin typeface="Californian FB"/>
            </a:endParaRPr>
          </a:p>
          <a:p>
            <a:pPr>
              <a:buFont typeface="Wingdings" pitchFamily="2" charset="2"/>
              <a:buChar char="ü"/>
            </a:pPr>
            <a:r>
              <a:rPr lang="en-US" sz="4000" b="1" smtClean="0">
                <a:latin typeface="Californian FB"/>
              </a:rPr>
              <a:t>It can also be in a diagonal direction.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6000" b="1" smtClean="0">
                <a:latin typeface="Californian FB"/>
              </a:rPr>
              <a:t>Translation on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600" dirty="0" smtClean="0">
                <a:latin typeface="Californian FB"/>
              </a:rPr>
              <a:t>The size stays the same, the object is just slid to a new location.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>
              <a:latin typeface="Californian FB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600" dirty="0" smtClean="0">
                <a:latin typeface="Californian FB"/>
              </a:rPr>
              <a:t>The lines are considered </a:t>
            </a:r>
            <a:r>
              <a:rPr lang="en-US" sz="3600" dirty="0" smtClean="0">
                <a:solidFill>
                  <a:srgbClr val="0066FF"/>
                </a:solidFill>
                <a:latin typeface="Californian FB"/>
              </a:rPr>
              <a:t>parallel lines- </a:t>
            </a:r>
            <a:r>
              <a:rPr lang="en-US" b="1" dirty="0" smtClean="0">
                <a:latin typeface="Californian FB" pitchFamily="18" charset="0"/>
              </a:rPr>
              <a:t>lines </a:t>
            </a:r>
            <a:r>
              <a:rPr lang="en-US" b="1" dirty="0">
                <a:latin typeface="Californian FB" pitchFamily="18" charset="0"/>
              </a:rPr>
              <a:t>are parallel if they lie in the same plane, and are the same distance apart over their entire </a:t>
            </a:r>
            <a:r>
              <a:rPr lang="en-US" b="1" dirty="0" smtClean="0">
                <a:latin typeface="Californian FB" pitchFamily="18" charset="0"/>
              </a:rPr>
              <a:t>length.</a:t>
            </a:r>
            <a:endParaRPr lang="en-US" dirty="0" smtClean="0">
              <a:solidFill>
                <a:srgbClr val="0066FF"/>
              </a:solidFill>
              <a:latin typeface="Californian FB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>
              <a:latin typeface="Californian FB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867400" y="5791200"/>
            <a:ext cx="2667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867400" y="6553200"/>
            <a:ext cx="2667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ight Arrow 5"/>
          <p:cNvSpPr>
            <a:spLocks noChangeArrowheads="1"/>
          </p:cNvSpPr>
          <p:nvPr/>
        </p:nvSpPr>
        <p:spPr bwMode="auto">
          <a:xfrm rot="5400000">
            <a:off x="7010400" y="6019800"/>
            <a:ext cx="304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6000" b="1" smtClean="0">
                <a:latin typeface="Californian FB"/>
              </a:rPr>
              <a:t>Translation on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600" dirty="0" smtClean="0">
                <a:latin typeface="Californian FB"/>
              </a:rPr>
              <a:t>The angle degree stays the same, the angle is just slid to a new location.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>
              <a:latin typeface="Californian FB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>
              <a:latin typeface="Californian FB"/>
            </a:endParaRPr>
          </a:p>
        </p:txBody>
      </p:sp>
      <p:pic>
        <p:nvPicPr>
          <p:cNvPr id="21507" name="Picture 2" descr="http://www.freehomeworkmathhelp.com/Geometry/Geometry_Introduction/geometry_homework_help_acute_ang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276600"/>
            <a:ext cx="38671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2" descr="http://www.freehomeworkmathhelp.com/Geometry/Geometry_Introduction/geometry_homework_help_acute_ang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4191000"/>
            <a:ext cx="38671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>
          <a:xfrm rot="2528216">
            <a:off x="3765550" y="4708525"/>
            <a:ext cx="94615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6000" b="1" smtClean="0">
                <a:solidFill>
                  <a:srgbClr val="0066FF"/>
                </a:solidFill>
                <a:latin typeface="Californian FB"/>
              </a:rPr>
              <a:t>Congruent Figures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z="3600" b="1" smtClean="0">
              <a:latin typeface="Californian FB"/>
            </a:endParaRPr>
          </a:p>
          <a:p>
            <a:pPr>
              <a:buFont typeface="Arial" charset="0"/>
              <a:buNone/>
            </a:pPr>
            <a:r>
              <a:rPr lang="en-US" sz="3600" b="1" smtClean="0">
                <a:latin typeface="Californian FB"/>
              </a:rPr>
              <a:t>Figures with the same size and shape.</a:t>
            </a:r>
          </a:p>
        </p:txBody>
      </p:sp>
      <p:sp>
        <p:nvSpPr>
          <p:cNvPr id="6" name="Cross 5"/>
          <p:cNvSpPr/>
          <p:nvPr/>
        </p:nvSpPr>
        <p:spPr>
          <a:xfrm>
            <a:off x="5029200" y="4991100"/>
            <a:ext cx="1143000" cy="1143000"/>
          </a:xfrm>
          <a:prstGeom prst="plu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ross 6"/>
          <p:cNvSpPr/>
          <p:nvPr/>
        </p:nvSpPr>
        <p:spPr>
          <a:xfrm>
            <a:off x="6819900" y="4991100"/>
            <a:ext cx="1143000" cy="1143000"/>
          </a:xfrm>
          <a:prstGeom prst="plu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838200" y="4038600"/>
            <a:ext cx="2362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8200" y="4495800"/>
            <a:ext cx="2362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5"/>
          <p:cNvSpPr>
            <a:spLocks noChangeArrowheads="1"/>
          </p:cNvSpPr>
          <p:nvPr/>
        </p:nvSpPr>
        <p:spPr bwMode="auto">
          <a:xfrm>
            <a:off x="762000" y="3429000"/>
            <a:ext cx="2743200" cy="2819400"/>
          </a:xfrm>
          <a:prstGeom prst="octagon">
            <a:avLst>
              <a:gd name="adj" fmla="val 29287"/>
            </a:avLst>
          </a:prstGeom>
          <a:solidFill>
            <a:srgbClr val="F7110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1143000" y="3048000"/>
            <a:ext cx="2743200" cy="2819400"/>
          </a:xfrm>
          <a:prstGeom prst="octagon">
            <a:avLst>
              <a:gd name="adj" fmla="val 29287"/>
            </a:avLst>
          </a:prstGeom>
          <a:solidFill>
            <a:srgbClr val="F7110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>
            <a:off x="1524000" y="2667000"/>
            <a:ext cx="2743200" cy="2819400"/>
          </a:xfrm>
          <a:prstGeom prst="octagon">
            <a:avLst>
              <a:gd name="adj" fmla="val 29287"/>
            </a:avLst>
          </a:prstGeom>
          <a:solidFill>
            <a:srgbClr val="F7110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1981200" y="2209800"/>
            <a:ext cx="2743200" cy="2819400"/>
          </a:xfrm>
          <a:prstGeom prst="octagon">
            <a:avLst>
              <a:gd name="adj" fmla="val 29287"/>
            </a:avLst>
          </a:prstGeom>
          <a:solidFill>
            <a:srgbClr val="F7110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02" name="AutoShape 18"/>
          <p:cNvSpPr>
            <a:spLocks noChangeArrowheads="1"/>
          </p:cNvSpPr>
          <p:nvPr/>
        </p:nvSpPr>
        <p:spPr bwMode="auto">
          <a:xfrm>
            <a:off x="2362200" y="1828800"/>
            <a:ext cx="2743200" cy="2819400"/>
          </a:xfrm>
          <a:prstGeom prst="octagon">
            <a:avLst>
              <a:gd name="adj" fmla="val 29287"/>
            </a:avLst>
          </a:prstGeom>
          <a:solidFill>
            <a:srgbClr val="F7110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2743200" y="1447800"/>
            <a:ext cx="2743200" cy="2819400"/>
          </a:xfrm>
          <a:prstGeom prst="octagon">
            <a:avLst>
              <a:gd name="adj" fmla="val 29287"/>
            </a:avLst>
          </a:prstGeom>
          <a:solidFill>
            <a:srgbClr val="F7110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04" name="AutoShape 20"/>
          <p:cNvSpPr>
            <a:spLocks noChangeArrowheads="1"/>
          </p:cNvSpPr>
          <p:nvPr/>
        </p:nvSpPr>
        <p:spPr bwMode="auto">
          <a:xfrm>
            <a:off x="3124200" y="1066800"/>
            <a:ext cx="2743200" cy="2819400"/>
          </a:xfrm>
          <a:prstGeom prst="octagon">
            <a:avLst>
              <a:gd name="adj" fmla="val 29287"/>
            </a:avLst>
          </a:prstGeom>
          <a:solidFill>
            <a:srgbClr val="F7110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05" name="AutoShape 21"/>
          <p:cNvSpPr>
            <a:spLocks noChangeArrowheads="1"/>
          </p:cNvSpPr>
          <p:nvPr/>
        </p:nvSpPr>
        <p:spPr bwMode="auto">
          <a:xfrm>
            <a:off x="3505200" y="685800"/>
            <a:ext cx="2743200" cy="2819400"/>
          </a:xfrm>
          <a:prstGeom prst="octagon">
            <a:avLst>
              <a:gd name="adj" fmla="val 29287"/>
            </a:avLst>
          </a:prstGeom>
          <a:solidFill>
            <a:srgbClr val="F7110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06" name="AutoShape 22"/>
          <p:cNvSpPr>
            <a:spLocks noChangeArrowheads="1"/>
          </p:cNvSpPr>
          <p:nvPr/>
        </p:nvSpPr>
        <p:spPr bwMode="auto">
          <a:xfrm>
            <a:off x="3886200" y="304800"/>
            <a:ext cx="2743200" cy="2819400"/>
          </a:xfrm>
          <a:prstGeom prst="octagon">
            <a:avLst>
              <a:gd name="adj" fmla="val 29287"/>
            </a:avLst>
          </a:prstGeom>
          <a:solidFill>
            <a:srgbClr val="F7110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407" name="WordArt 23"/>
          <p:cNvSpPr>
            <a:spLocks noChangeArrowheads="1" noChangeShapeType="1" noTextEdit="1"/>
          </p:cNvSpPr>
          <p:nvPr/>
        </p:nvSpPr>
        <p:spPr bwMode="auto">
          <a:xfrm>
            <a:off x="5334000" y="4267200"/>
            <a:ext cx="3505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Translation</a:t>
            </a:r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V="1">
            <a:off x="3048000" y="2667000"/>
            <a:ext cx="1219200" cy="1143000"/>
          </a:xfrm>
          <a:prstGeom prst="line">
            <a:avLst/>
          </a:prstGeom>
          <a:noFill/>
          <a:ln w="984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685800" y="4114800"/>
            <a:ext cx="2971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Calibri" pitchFamily="34" charset="0"/>
              </a:rPr>
              <a:t>Click the Octagon to see Translation.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" presetClass="entr" presetSubtype="1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 animBg="1"/>
      <p:bldP spid="16400" grpId="0" animBg="1"/>
      <p:bldP spid="16401" grpId="0" animBg="1"/>
      <p:bldP spid="16402" grpId="0" animBg="1"/>
      <p:bldP spid="16403" grpId="0" animBg="1"/>
      <p:bldP spid="16404" grpId="0" animBg="1"/>
      <p:bldP spid="16405" grpId="0" animBg="1"/>
      <p:bldP spid="16406" grpId="0" animBg="1"/>
      <p:bldP spid="16407" grpId="0" animBg="1"/>
      <p:bldP spid="16409" grpId="0" animBg="1"/>
      <p:bldP spid="16411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268</Words>
  <Application>Microsoft Macintosh PowerPoint</Application>
  <PresentationFormat>On-screen Show (4:3)</PresentationFormat>
  <Paragraphs>59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Warm Up</vt:lpstr>
      <vt:lpstr>Translations</vt:lpstr>
      <vt:lpstr>Transformations</vt:lpstr>
      <vt:lpstr>Translation (Slide)</vt:lpstr>
      <vt:lpstr>PowerPoint Presentation</vt:lpstr>
      <vt:lpstr>Translation on Lines</vt:lpstr>
      <vt:lpstr>Translation on Angles</vt:lpstr>
      <vt:lpstr>Congruent Figures</vt:lpstr>
      <vt:lpstr>PowerPoint Presentation</vt:lpstr>
      <vt:lpstr>Translation</vt:lpstr>
      <vt:lpstr>PowerPoint Presentation</vt:lpstr>
      <vt:lpstr>Prime Notation</vt:lpstr>
      <vt:lpstr>Coordinate Plane</vt:lpstr>
      <vt:lpstr>Coordinate Plane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Translations</dc:title>
  <dc:creator>Peewee</dc:creator>
  <cp:lastModifiedBy>Ron and Kate Myers</cp:lastModifiedBy>
  <cp:revision>42</cp:revision>
  <dcterms:created xsi:type="dcterms:W3CDTF">2012-10-07T15:33:46Z</dcterms:created>
  <dcterms:modified xsi:type="dcterms:W3CDTF">2019-04-26T00:03:48Z</dcterms:modified>
</cp:coreProperties>
</file>