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5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21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32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22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22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22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22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22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22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23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23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23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23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23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23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23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23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23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3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4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4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4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4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4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4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4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4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24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25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25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25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25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25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25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25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25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25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25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26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26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26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26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26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26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26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26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26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26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27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27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27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7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7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27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27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27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27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27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28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28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28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28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28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28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28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28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28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28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29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29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29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29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29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29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29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29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29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29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30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30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30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30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30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30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30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30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30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30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31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31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31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31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31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31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31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31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31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31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32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32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220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6" name="Rectangle 21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5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6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B5C369-FCEC-45E5-AE5C-361792DBE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018B-0AE4-4376-8D1D-C9DCE21B5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3779-F111-4F68-81C2-A22F5D74E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E8FFA-8F8E-4B8E-A6E4-5756450B6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A66E0-E65B-4394-8525-86088401D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08593-70B9-4A37-8850-ECD6176F5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33DC7-770B-4DD9-B6AA-49336D106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7A3DE-7195-4020-AFBC-440445D25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0572F-6A3E-4CCF-B287-C2196DEE9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0E350-A515-4621-BA34-3DD3996E1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DF66-B411-4193-9593-65374E632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2407-1895-4350-BC17-75094DEFE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2C66-BF9A-47C8-A8B3-952CE6F1B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4AA6B-244E-4ACE-A7E7-50357F171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E9C79-7E3E-4CAD-8A14-7CE60CA2F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2926-9FAC-45A9-910E-0230ECE5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64A16-2B9C-4CC7-8FAD-6EA91CC94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73A42-DFD6-4FC5-8A47-85443E61B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5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222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3" name="Line 12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5" name="Line 13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7" name="Line 13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9" name="Line 13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Line 13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Line 14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7" name="Line 14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9" name="Line 14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9" name="Line 15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5" name="Line 16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7" name="Line 16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9" name="Line 16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7" name="Line 17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" name="Line 20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" name="Line 20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" name="Line 20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" name="Line 20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" name="Line 20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" name="Line 21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" name="Line 21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6" name="Line 21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" name="Line 21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8" name="Line 21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9" name="Line 21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" name="Line 21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1" name="Line 21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2" name="Line 21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3" name="Line 21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22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44B2B871-6D58-486E-BDA9-F5A2A53AA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Linear and Nonlinear Functions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functions </a:t>
            </a:r>
          </a:p>
          <a:p>
            <a:pPr eaLnBrk="1" hangingPunct="1"/>
            <a:r>
              <a:rPr lang="en-US" smtClean="0"/>
              <a:t>on tables, graphs, and equations.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6096000" y="5867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Irma Crespo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 to Keep in Mind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3505200"/>
            <a:ext cx="7548563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graph is linear if it is a straight line.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371600" y="2366963"/>
            <a:ext cx="7548563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/>
              <a:t>A table is linear if the rate of change is constant.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/>
              <a:t>                 There is a common difference.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371600" y="4419600"/>
            <a:ext cx="7548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/>
              <a:t>An equation is linear if the power of x is either 1 or 0 and it appears in the numerator.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 autoUpdateAnimBg="0"/>
      <p:bldP spid="40965" grpId="0" autoUpdateAnimBg="0"/>
      <p:bldP spid="409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Exit Slip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14600" y="2057400"/>
            <a:ext cx="54864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Identify if linear or nonlinear.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38200" y="2590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sz="2800"/>
              <a:t>Table A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838200" y="44196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 startAt="2"/>
            </a:pPr>
            <a:r>
              <a:rPr lang="en-US" sz="2800"/>
              <a:t>Graph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477000" y="27432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 startAt="3"/>
            </a:pPr>
            <a:r>
              <a:rPr lang="en-US" sz="2800"/>
              <a:t>Equation </a:t>
            </a:r>
          </a:p>
        </p:txBody>
      </p:sp>
      <p:graphicFrame>
        <p:nvGraphicFramePr>
          <p:cNvPr id="42028" name="Group 44"/>
          <p:cNvGraphicFramePr>
            <a:graphicFrameLocks noGrp="1"/>
          </p:cNvGraphicFramePr>
          <p:nvPr/>
        </p:nvGraphicFramePr>
        <p:xfrm>
          <a:off x="914400" y="3124200"/>
          <a:ext cx="3962400" cy="914400"/>
        </p:xfrm>
        <a:graphic>
          <a:graphicData uri="http://schemas.openxmlformats.org/drawingml/2006/table">
            <a:tbl>
              <a:tblPr/>
              <a:tblGrid>
                <a:gridCol w="792163"/>
                <a:gridCol w="792162"/>
                <a:gridCol w="793750"/>
                <a:gridCol w="792163"/>
                <a:gridCol w="792162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339" name="Group 34"/>
          <p:cNvGrpSpPr>
            <a:grpSpLocks/>
          </p:cNvGrpSpPr>
          <p:nvPr/>
        </p:nvGrpSpPr>
        <p:grpSpPr bwMode="auto">
          <a:xfrm>
            <a:off x="914400" y="4876800"/>
            <a:ext cx="4203700" cy="1403350"/>
            <a:chOff x="576" y="3072"/>
            <a:chExt cx="2648" cy="884"/>
          </a:xfrm>
        </p:grpSpPr>
        <p:pic>
          <p:nvPicPr>
            <p:cNvPr id="13346" name="Picture 30"/>
            <p:cNvPicPr>
              <a:picLocks noChangeAspect="1" noChangeArrowheads="1"/>
            </p:cNvPicPr>
            <p:nvPr/>
          </p:nvPicPr>
          <p:blipFill>
            <a:blip r:embed="rId2"/>
            <a:srcRect t="67487"/>
            <a:stretch>
              <a:fillRect/>
            </a:stretch>
          </p:blipFill>
          <p:spPr bwMode="auto">
            <a:xfrm>
              <a:off x="576" y="3216"/>
              <a:ext cx="2648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7" name="Text Box 31"/>
            <p:cNvSpPr txBox="1">
              <a:spLocks noChangeArrowheads="1"/>
            </p:cNvSpPr>
            <p:nvPr/>
          </p:nvSpPr>
          <p:spPr bwMode="auto">
            <a:xfrm>
              <a:off x="816" y="307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a</a:t>
              </a:r>
            </a:p>
          </p:txBody>
        </p:sp>
        <p:sp>
          <p:nvSpPr>
            <p:cNvPr id="13348" name="Text Box 32"/>
            <p:cNvSpPr txBox="1">
              <a:spLocks noChangeArrowheads="1"/>
            </p:cNvSpPr>
            <p:nvPr/>
          </p:nvSpPr>
          <p:spPr bwMode="auto">
            <a:xfrm>
              <a:off x="1824" y="307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b</a:t>
              </a:r>
            </a:p>
          </p:txBody>
        </p:sp>
        <p:sp>
          <p:nvSpPr>
            <p:cNvPr id="13349" name="Text Box 33"/>
            <p:cNvSpPr txBox="1">
              <a:spLocks noChangeArrowheads="1"/>
            </p:cNvSpPr>
            <p:nvPr/>
          </p:nvSpPr>
          <p:spPr bwMode="auto">
            <a:xfrm>
              <a:off x="2784" y="307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c</a:t>
              </a:r>
            </a:p>
          </p:txBody>
        </p:sp>
      </p:grpSp>
      <p:grpSp>
        <p:nvGrpSpPr>
          <p:cNvPr id="13340" name="Group 35"/>
          <p:cNvGrpSpPr>
            <a:grpSpLocks/>
          </p:cNvGrpSpPr>
          <p:nvPr/>
        </p:nvGrpSpPr>
        <p:grpSpPr bwMode="auto">
          <a:xfrm>
            <a:off x="6629400" y="3429000"/>
            <a:ext cx="1752600" cy="762000"/>
            <a:chOff x="2880" y="1872"/>
            <a:chExt cx="1104" cy="480"/>
          </a:xfrm>
        </p:grpSpPr>
        <p:sp>
          <p:nvSpPr>
            <p:cNvPr id="13341" name="Rectangle 36"/>
            <p:cNvSpPr>
              <a:spLocks noChangeArrowheads="1"/>
            </p:cNvSpPr>
            <p:nvPr/>
          </p:nvSpPr>
          <p:spPr bwMode="auto">
            <a:xfrm>
              <a:off x="2880" y="1968"/>
              <a:ext cx="1104" cy="336"/>
            </a:xfrm>
            <a:prstGeom prst="rect">
              <a:avLst/>
            </a:prstGeom>
            <a:solidFill>
              <a:srgbClr val="CC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2800" b="1"/>
                <a:t>y =      + 5</a:t>
              </a:r>
            </a:p>
          </p:txBody>
        </p:sp>
        <p:grpSp>
          <p:nvGrpSpPr>
            <p:cNvPr id="13342" name="Group 37"/>
            <p:cNvGrpSpPr>
              <a:grpSpLocks/>
            </p:cNvGrpSpPr>
            <p:nvPr/>
          </p:nvGrpSpPr>
          <p:grpSpPr bwMode="auto">
            <a:xfrm>
              <a:off x="3264" y="1872"/>
              <a:ext cx="336" cy="480"/>
              <a:chOff x="3168" y="2640"/>
              <a:chExt cx="336" cy="480"/>
            </a:xfrm>
          </p:grpSpPr>
          <p:sp>
            <p:nvSpPr>
              <p:cNvPr id="13343" name="Text Box 38"/>
              <p:cNvSpPr txBox="1">
                <a:spLocks noChangeArrowheads="1"/>
              </p:cNvSpPr>
              <p:nvPr/>
            </p:nvSpPr>
            <p:spPr bwMode="auto">
              <a:xfrm>
                <a:off x="3168" y="26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8</a:t>
                </a:r>
              </a:p>
            </p:txBody>
          </p:sp>
          <p:sp>
            <p:nvSpPr>
              <p:cNvPr id="13344" name="Line 39"/>
              <p:cNvSpPr>
                <a:spLocks noChangeShapeType="1"/>
              </p:cNvSpPr>
              <p:nvPr/>
            </p:nvSpPr>
            <p:spPr bwMode="auto">
              <a:xfrm>
                <a:off x="3168" y="288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5" name="Text Box 40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x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Warm Up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3914775" cy="3881438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Graph y = 2x + 1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Rewrite the linear equation 3y + x = 9 to its slope-intercept form or the “y = ” form.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724400" y="21336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/>
              <a:t>What is the linear equation for this graph?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 l="15350" t="12469" r="48811" b="18953"/>
          <a:stretch>
            <a:fillRect/>
          </a:stretch>
        </p:blipFill>
        <p:spPr bwMode="auto">
          <a:xfrm>
            <a:off x="4800600" y="3276600"/>
            <a:ext cx="41148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and Contrast</a:t>
            </a:r>
          </a:p>
        </p:txBody>
      </p:sp>
      <p:grpSp>
        <p:nvGrpSpPr>
          <p:cNvPr id="5123" name="Group 1040"/>
          <p:cNvGrpSpPr>
            <a:grpSpLocks/>
          </p:cNvGrpSpPr>
          <p:nvPr/>
        </p:nvGrpSpPr>
        <p:grpSpPr bwMode="auto">
          <a:xfrm>
            <a:off x="914400" y="2362200"/>
            <a:ext cx="3429000" cy="4054475"/>
            <a:chOff x="528" y="1488"/>
            <a:chExt cx="2160" cy="2554"/>
          </a:xfrm>
        </p:grpSpPr>
        <p:pic>
          <p:nvPicPr>
            <p:cNvPr id="5129" name="Picture 1028"/>
            <p:cNvPicPr>
              <a:picLocks noChangeAspect="1" noChangeArrowheads="1"/>
            </p:cNvPicPr>
            <p:nvPr/>
          </p:nvPicPr>
          <p:blipFill>
            <a:blip r:embed="rId2"/>
            <a:srcRect l="10591" t="12469" r="67769"/>
            <a:stretch>
              <a:fillRect/>
            </a:stretch>
          </p:blipFill>
          <p:spPr bwMode="auto">
            <a:xfrm>
              <a:off x="816" y="1776"/>
              <a:ext cx="1872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5130" name="Text Box 1034"/>
            <p:cNvSpPr txBox="1">
              <a:spLocks noChangeArrowheads="1"/>
            </p:cNvSpPr>
            <p:nvPr/>
          </p:nvSpPr>
          <p:spPr bwMode="auto">
            <a:xfrm>
              <a:off x="1104" y="1488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Yards to Feet</a:t>
              </a:r>
            </a:p>
          </p:txBody>
        </p:sp>
        <p:sp>
          <p:nvSpPr>
            <p:cNvPr id="5131" name="Text Box 1035"/>
            <p:cNvSpPr txBox="1">
              <a:spLocks noChangeArrowheads="1"/>
            </p:cNvSpPr>
            <p:nvPr/>
          </p:nvSpPr>
          <p:spPr bwMode="auto">
            <a:xfrm rot="-5400000">
              <a:off x="-163" y="2658"/>
              <a:ext cx="1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Number of Feet</a:t>
              </a:r>
            </a:p>
          </p:txBody>
        </p:sp>
        <p:sp>
          <p:nvSpPr>
            <p:cNvPr id="5132" name="Text Box 1036"/>
            <p:cNvSpPr txBox="1">
              <a:spLocks noChangeArrowheads="1"/>
            </p:cNvSpPr>
            <p:nvPr/>
          </p:nvSpPr>
          <p:spPr bwMode="auto">
            <a:xfrm>
              <a:off x="1008" y="3792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Number of Yards</a:t>
              </a:r>
            </a:p>
          </p:txBody>
        </p:sp>
      </p:grpSp>
      <p:grpSp>
        <p:nvGrpSpPr>
          <p:cNvPr id="5124" name="Group 1044"/>
          <p:cNvGrpSpPr>
            <a:grpSpLocks/>
          </p:cNvGrpSpPr>
          <p:nvPr/>
        </p:nvGrpSpPr>
        <p:grpSpPr bwMode="auto">
          <a:xfrm>
            <a:off x="4876800" y="2362200"/>
            <a:ext cx="3962400" cy="4054475"/>
            <a:chOff x="3072" y="1488"/>
            <a:chExt cx="2496" cy="2554"/>
          </a:xfrm>
        </p:grpSpPr>
        <p:sp>
          <p:nvSpPr>
            <p:cNvPr id="5125" name="Text Box 1037"/>
            <p:cNvSpPr txBox="1">
              <a:spLocks noChangeArrowheads="1"/>
            </p:cNvSpPr>
            <p:nvPr/>
          </p:nvSpPr>
          <p:spPr bwMode="auto">
            <a:xfrm>
              <a:off x="3264" y="1488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Yards to Square Yards</a:t>
              </a:r>
            </a:p>
          </p:txBody>
        </p:sp>
        <p:sp>
          <p:nvSpPr>
            <p:cNvPr id="5126" name="Text Box 1038"/>
            <p:cNvSpPr txBox="1">
              <a:spLocks noChangeArrowheads="1"/>
            </p:cNvSpPr>
            <p:nvPr/>
          </p:nvSpPr>
          <p:spPr bwMode="auto">
            <a:xfrm>
              <a:off x="3168" y="3792"/>
              <a:ext cx="24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Length of a Side of a Square Yard</a:t>
              </a:r>
            </a:p>
          </p:txBody>
        </p:sp>
        <p:sp>
          <p:nvSpPr>
            <p:cNvPr id="5127" name="Text Box 1039"/>
            <p:cNvSpPr txBox="1">
              <a:spLocks noChangeArrowheads="1"/>
            </p:cNvSpPr>
            <p:nvPr/>
          </p:nvSpPr>
          <p:spPr bwMode="auto">
            <a:xfrm rot="-5400000">
              <a:off x="2381" y="2611"/>
              <a:ext cx="16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Area of Square (yd</a:t>
              </a:r>
              <a:r>
                <a:rPr lang="en-US" sz="2000" baseline="30000"/>
                <a:t>2</a:t>
              </a:r>
              <a:r>
                <a:rPr lang="en-US" sz="2000"/>
                <a:t>)</a:t>
              </a:r>
            </a:p>
          </p:txBody>
        </p:sp>
        <p:pic>
          <p:nvPicPr>
            <p:cNvPr id="5128" name="Picture 1043"/>
            <p:cNvPicPr>
              <a:picLocks noChangeAspect="1" noChangeArrowheads="1"/>
            </p:cNvPicPr>
            <p:nvPr/>
          </p:nvPicPr>
          <p:blipFill>
            <a:blip r:embed="rId3"/>
            <a:srcRect t="16840" r="51726" b="8124"/>
            <a:stretch>
              <a:fillRect/>
            </a:stretch>
          </p:blipFill>
          <p:spPr bwMode="auto">
            <a:xfrm>
              <a:off x="3408" y="1776"/>
              <a:ext cx="1874" cy="2016"/>
            </a:xfrm>
            <a:prstGeom prst="rect">
              <a:avLst/>
            </a:prstGeom>
            <a:noFill/>
            <a:ln w="254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Tables: Linear or Nonlinear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5791200"/>
            <a:ext cx="1447800" cy="376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linear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5791200"/>
            <a:ext cx="20574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nonlinear</a:t>
            </a:r>
          </a:p>
        </p:txBody>
      </p:sp>
      <p:graphicFrame>
        <p:nvGraphicFramePr>
          <p:cNvPr id="33856" name="Group 64"/>
          <p:cNvGraphicFramePr>
            <a:graphicFrameLocks noGrp="1"/>
          </p:cNvGraphicFramePr>
          <p:nvPr/>
        </p:nvGraphicFramePr>
        <p:xfrm>
          <a:off x="1295400" y="2971800"/>
          <a:ext cx="2057400" cy="2819402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26" name="Group 34"/>
          <p:cNvGraphicFramePr>
            <a:graphicFrameLocks noGrp="1"/>
          </p:cNvGraphicFramePr>
          <p:nvPr/>
        </p:nvGraphicFramePr>
        <p:xfrm>
          <a:off x="5943600" y="2971800"/>
          <a:ext cx="2057400" cy="2819402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838200" y="2209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 b="1"/>
              <a:t>Is the rate of change constant (the same)?</a:t>
            </a:r>
          </a:p>
        </p:txBody>
      </p:sp>
      <p:sp>
        <p:nvSpPr>
          <p:cNvPr id="33849" name="AutoShape 57"/>
          <p:cNvSpPr>
            <a:spLocks noChangeArrowheads="1"/>
          </p:cNvSpPr>
          <p:nvPr/>
        </p:nvSpPr>
        <p:spPr bwMode="auto">
          <a:xfrm>
            <a:off x="1143000" y="3810000"/>
            <a:ext cx="228600" cy="6096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AutoShape 58"/>
          <p:cNvSpPr>
            <a:spLocks noChangeArrowheads="1"/>
          </p:cNvSpPr>
          <p:nvPr/>
        </p:nvSpPr>
        <p:spPr bwMode="auto">
          <a:xfrm>
            <a:off x="1219200" y="5029200"/>
            <a:ext cx="228600" cy="6096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AutoShape 59"/>
          <p:cNvSpPr>
            <a:spLocks noChangeArrowheads="1"/>
          </p:cNvSpPr>
          <p:nvPr/>
        </p:nvSpPr>
        <p:spPr bwMode="auto">
          <a:xfrm>
            <a:off x="1219200" y="4419600"/>
            <a:ext cx="228600" cy="6096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7" name="AutoShape 65"/>
          <p:cNvSpPr>
            <a:spLocks noChangeArrowheads="1"/>
          </p:cNvSpPr>
          <p:nvPr/>
        </p:nvSpPr>
        <p:spPr bwMode="auto">
          <a:xfrm>
            <a:off x="3276600" y="3733800"/>
            <a:ext cx="228600" cy="609600"/>
          </a:xfrm>
          <a:prstGeom prst="curvedLef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8" name="AutoShape 66"/>
          <p:cNvSpPr>
            <a:spLocks noChangeArrowheads="1"/>
          </p:cNvSpPr>
          <p:nvPr/>
        </p:nvSpPr>
        <p:spPr bwMode="auto">
          <a:xfrm>
            <a:off x="3276600" y="4419600"/>
            <a:ext cx="228600" cy="609600"/>
          </a:xfrm>
          <a:prstGeom prst="curvedLef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AutoShape 67"/>
          <p:cNvSpPr>
            <a:spLocks noChangeArrowheads="1"/>
          </p:cNvSpPr>
          <p:nvPr/>
        </p:nvSpPr>
        <p:spPr bwMode="auto">
          <a:xfrm>
            <a:off x="3276600" y="5105400"/>
            <a:ext cx="228600" cy="609600"/>
          </a:xfrm>
          <a:prstGeom prst="curvedLef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0" name="AutoShape 68"/>
          <p:cNvSpPr>
            <a:spLocks noChangeArrowheads="1"/>
          </p:cNvSpPr>
          <p:nvPr/>
        </p:nvSpPr>
        <p:spPr bwMode="auto">
          <a:xfrm>
            <a:off x="5791200" y="3733800"/>
            <a:ext cx="228600" cy="6096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1" name="AutoShape 69"/>
          <p:cNvSpPr>
            <a:spLocks noChangeArrowheads="1"/>
          </p:cNvSpPr>
          <p:nvPr/>
        </p:nvSpPr>
        <p:spPr bwMode="auto">
          <a:xfrm>
            <a:off x="5791200" y="4419600"/>
            <a:ext cx="228600" cy="6096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AutoShape 70"/>
          <p:cNvSpPr>
            <a:spLocks noChangeArrowheads="1"/>
          </p:cNvSpPr>
          <p:nvPr/>
        </p:nvSpPr>
        <p:spPr bwMode="auto">
          <a:xfrm>
            <a:off x="5791200" y="5029200"/>
            <a:ext cx="228600" cy="6096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3" name="AutoShape 71"/>
          <p:cNvSpPr>
            <a:spLocks noChangeArrowheads="1"/>
          </p:cNvSpPr>
          <p:nvPr/>
        </p:nvSpPr>
        <p:spPr bwMode="auto">
          <a:xfrm>
            <a:off x="7924800" y="3733800"/>
            <a:ext cx="228600" cy="609600"/>
          </a:xfrm>
          <a:prstGeom prst="curvedLef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4" name="AutoShape 72"/>
          <p:cNvSpPr>
            <a:spLocks noChangeArrowheads="1"/>
          </p:cNvSpPr>
          <p:nvPr/>
        </p:nvSpPr>
        <p:spPr bwMode="auto">
          <a:xfrm>
            <a:off x="7924800" y="4419600"/>
            <a:ext cx="228600" cy="609600"/>
          </a:xfrm>
          <a:prstGeom prst="curvedLef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AutoShape 73"/>
          <p:cNvSpPr>
            <a:spLocks noChangeArrowheads="1"/>
          </p:cNvSpPr>
          <p:nvPr/>
        </p:nvSpPr>
        <p:spPr bwMode="auto">
          <a:xfrm>
            <a:off x="7924800" y="5105400"/>
            <a:ext cx="228600" cy="609600"/>
          </a:xfrm>
          <a:prstGeom prst="curvedLef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685800" y="3810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+2</a:t>
            </a:r>
          </a:p>
        </p:txBody>
      </p:sp>
      <p:sp>
        <p:nvSpPr>
          <p:cNvPr id="33867" name="Text Box 75"/>
          <p:cNvSpPr txBox="1">
            <a:spLocks noChangeArrowheads="1"/>
          </p:cNvSpPr>
          <p:nvPr/>
        </p:nvSpPr>
        <p:spPr bwMode="auto">
          <a:xfrm>
            <a:off x="685800" y="4419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+2</a:t>
            </a:r>
          </a:p>
        </p:txBody>
      </p: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6858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+2</a:t>
            </a:r>
          </a:p>
        </p:txBody>
      </p:sp>
      <p:sp>
        <p:nvSpPr>
          <p:cNvPr id="33869" name="Text Box 77"/>
          <p:cNvSpPr txBox="1">
            <a:spLocks noChangeArrowheads="1"/>
          </p:cNvSpPr>
          <p:nvPr/>
        </p:nvSpPr>
        <p:spPr bwMode="auto">
          <a:xfrm>
            <a:off x="3429000" y="441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-15</a:t>
            </a:r>
          </a:p>
        </p:txBody>
      </p:sp>
      <p:sp>
        <p:nvSpPr>
          <p:cNvPr id="33870" name="Text Box 78"/>
          <p:cNvSpPr txBox="1">
            <a:spLocks noChangeArrowheads="1"/>
          </p:cNvSpPr>
          <p:nvPr/>
        </p:nvSpPr>
        <p:spPr bwMode="auto">
          <a:xfrm>
            <a:off x="3429000" y="3810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-15</a:t>
            </a:r>
          </a:p>
        </p:txBody>
      </p:sp>
      <p:sp>
        <p:nvSpPr>
          <p:cNvPr id="33871" name="Text Box 79"/>
          <p:cNvSpPr txBox="1">
            <a:spLocks noChangeArrowheads="1"/>
          </p:cNvSpPr>
          <p:nvPr/>
        </p:nvSpPr>
        <p:spPr bwMode="auto">
          <a:xfrm>
            <a:off x="3429000" y="5181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-15</a:t>
            </a:r>
          </a:p>
        </p:txBody>
      </p:sp>
      <p:sp>
        <p:nvSpPr>
          <p:cNvPr id="33872" name="Text Box 80"/>
          <p:cNvSpPr txBox="1">
            <a:spLocks noChangeArrowheads="1"/>
          </p:cNvSpPr>
          <p:nvPr/>
        </p:nvSpPr>
        <p:spPr bwMode="auto">
          <a:xfrm>
            <a:off x="5257800" y="3733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+3</a:t>
            </a:r>
          </a:p>
        </p:txBody>
      </p:sp>
      <p:sp>
        <p:nvSpPr>
          <p:cNvPr id="33873" name="Text Box 81"/>
          <p:cNvSpPr txBox="1">
            <a:spLocks noChangeArrowheads="1"/>
          </p:cNvSpPr>
          <p:nvPr/>
        </p:nvSpPr>
        <p:spPr bwMode="auto">
          <a:xfrm>
            <a:off x="5257800" y="4419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+3</a:t>
            </a:r>
          </a:p>
        </p:txBody>
      </p:sp>
      <p:sp>
        <p:nvSpPr>
          <p:cNvPr id="33874" name="Text Box 82"/>
          <p:cNvSpPr txBox="1">
            <a:spLocks noChangeArrowheads="1"/>
          </p:cNvSpPr>
          <p:nvPr/>
        </p:nvSpPr>
        <p:spPr bwMode="auto">
          <a:xfrm>
            <a:off x="5257800" y="510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+3</a:t>
            </a:r>
          </a:p>
        </p:txBody>
      </p:sp>
      <p:sp>
        <p:nvSpPr>
          <p:cNvPr id="33875" name="Text Box 83"/>
          <p:cNvSpPr txBox="1">
            <a:spLocks noChangeArrowheads="1"/>
          </p:cNvSpPr>
          <p:nvPr/>
        </p:nvSpPr>
        <p:spPr bwMode="auto">
          <a:xfrm>
            <a:off x="8077200" y="3733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+15</a:t>
            </a:r>
          </a:p>
        </p:txBody>
      </p:sp>
      <p:sp>
        <p:nvSpPr>
          <p:cNvPr id="33876" name="Text Box 84"/>
          <p:cNvSpPr txBox="1">
            <a:spLocks noChangeArrowheads="1"/>
          </p:cNvSpPr>
          <p:nvPr/>
        </p:nvSpPr>
        <p:spPr bwMode="auto">
          <a:xfrm>
            <a:off x="8077200" y="4419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+33</a:t>
            </a:r>
          </a:p>
        </p:txBody>
      </p:sp>
      <p:sp>
        <p:nvSpPr>
          <p:cNvPr id="33877" name="Text Box 85"/>
          <p:cNvSpPr txBox="1">
            <a:spLocks noChangeArrowheads="1"/>
          </p:cNvSpPr>
          <p:nvPr/>
        </p:nvSpPr>
        <p:spPr bwMode="auto">
          <a:xfrm>
            <a:off x="80772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6" grpId="0" build="p" autoUpdateAnimBg="0"/>
      <p:bldP spid="33848" grpId="0" autoUpdateAnimBg="0"/>
      <p:bldP spid="33849" grpId="0" animBg="1"/>
      <p:bldP spid="33850" grpId="0" animBg="1"/>
      <p:bldP spid="33851" grpId="0" animBg="1"/>
      <p:bldP spid="33857" grpId="0" animBg="1"/>
      <p:bldP spid="33858" grpId="0" animBg="1"/>
      <p:bldP spid="33859" grpId="0" animBg="1"/>
      <p:bldP spid="33860" grpId="0" animBg="1"/>
      <p:bldP spid="33861" grpId="0" animBg="1"/>
      <p:bldP spid="33862" grpId="0" animBg="1"/>
      <p:bldP spid="33863" grpId="0" animBg="1"/>
      <p:bldP spid="33864" grpId="0" animBg="1"/>
      <p:bldP spid="33865" grpId="0" animBg="1"/>
      <p:bldP spid="33866" grpId="0" autoUpdateAnimBg="0"/>
      <p:bldP spid="33867" grpId="0" autoUpdateAnimBg="0"/>
      <p:bldP spid="33868" grpId="0" autoUpdateAnimBg="0"/>
      <p:bldP spid="33869" grpId="0" autoUpdateAnimBg="0"/>
      <p:bldP spid="33870" grpId="0" autoUpdateAnimBg="0"/>
      <p:bldP spid="33871" grpId="0" autoUpdateAnimBg="0"/>
      <p:bldP spid="33872" grpId="0" autoUpdateAnimBg="0"/>
      <p:bldP spid="33873" grpId="0" autoUpdateAnimBg="0"/>
      <p:bldP spid="33874" grpId="0" autoUpdateAnimBg="0"/>
      <p:bldP spid="33875" grpId="0" autoUpdateAnimBg="0"/>
      <p:bldP spid="33876" grpId="0" autoUpdateAnimBg="0"/>
      <p:bldP spid="338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Identify: Linear or Nonlinear Table?</a:t>
            </a:r>
          </a:p>
        </p:txBody>
      </p:sp>
      <p:graphicFrame>
        <p:nvGraphicFramePr>
          <p:cNvPr id="35845" name="Group 5"/>
          <p:cNvGraphicFramePr>
            <a:graphicFrameLocks noGrp="1"/>
          </p:cNvGraphicFramePr>
          <p:nvPr/>
        </p:nvGraphicFramePr>
        <p:xfrm>
          <a:off x="1676400" y="2667000"/>
          <a:ext cx="2057400" cy="2819402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93" name="Group 53"/>
          <p:cNvGraphicFramePr>
            <a:graphicFrameLocks noGrp="1"/>
          </p:cNvGraphicFramePr>
          <p:nvPr/>
        </p:nvGraphicFramePr>
        <p:xfrm>
          <a:off x="4495800" y="3276600"/>
          <a:ext cx="3429000" cy="1524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4" name="Rectangle 54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5638800"/>
            <a:ext cx="1447800" cy="37623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linear</a:t>
            </a:r>
          </a:p>
        </p:txBody>
      </p:sp>
      <p:sp>
        <p:nvSpPr>
          <p:cNvPr id="35895" name="Rectangle 55"/>
          <p:cNvSpPr>
            <a:spLocks noChangeArrowheads="1"/>
          </p:cNvSpPr>
          <p:nvPr/>
        </p:nvSpPr>
        <p:spPr bwMode="auto">
          <a:xfrm>
            <a:off x="5334000" y="48768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nonlinear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4" grpId="0" build="p" autoUpdateAnimBg="0"/>
      <p:bldP spid="358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Graphs: Linear or Nonlinear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838200" y="2209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 b="1"/>
              <a:t>Is the graph a straight line?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371600" y="5562600"/>
            <a:ext cx="1447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linear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6172200" y="5638800"/>
            <a:ext cx="1447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linear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3733800" y="55626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nonlinear</a:t>
            </a:r>
          </a:p>
        </p:txBody>
      </p:sp>
      <p:pic>
        <p:nvPicPr>
          <p:cNvPr id="8199" name="Picture 31"/>
          <p:cNvPicPr>
            <a:picLocks noChangeAspect="1" noChangeArrowheads="1"/>
          </p:cNvPicPr>
          <p:nvPr/>
        </p:nvPicPr>
        <p:blipFill>
          <a:blip r:embed="rId2"/>
          <a:srcRect b="71089"/>
          <a:stretch>
            <a:fillRect/>
          </a:stretch>
        </p:blipFill>
        <p:spPr bwMode="auto">
          <a:xfrm>
            <a:off x="990600" y="2971800"/>
            <a:ext cx="7467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 autoUpdateAnimBg="0"/>
      <p:bldP spid="36893" grpId="0" autoUpdateAnimBg="0"/>
      <p:bldP spid="368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610600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Identify: Linear or Nonlinear Graph?</a:t>
            </a:r>
          </a:p>
        </p:txBody>
      </p:sp>
      <p:pic>
        <p:nvPicPr>
          <p:cNvPr id="9219" name="Picture 15"/>
          <p:cNvPicPr>
            <a:picLocks noChangeAspect="1" noChangeArrowheads="1"/>
          </p:cNvPicPr>
          <p:nvPr/>
        </p:nvPicPr>
        <p:blipFill>
          <a:blip r:embed="rId2"/>
          <a:srcRect t="31635" b="36731"/>
          <a:stretch>
            <a:fillRect/>
          </a:stretch>
        </p:blipFill>
        <p:spPr bwMode="auto">
          <a:xfrm>
            <a:off x="1295400" y="2667000"/>
            <a:ext cx="723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1524000" y="2590800"/>
            <a:ext cx="1447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linear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4267200" y="2514600"/>
            <a:ext cx="1447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linear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6477000" y="2743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2800" b="1"/>
              <a:t>nonlinear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 autoUpdateAnimBg="0"/>
      <p:bldP spid="38929" grpId="0" autoUpdateAnimBg="0"/>
      <p:bldP spid="389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531100" cy="1143000"/>
          </a:xfrm>
        </p:spPr>
        <p:txBody>
          <a:bodyPr/>
          <a:lstStyle/>
          <a:p>
            <a:pPr eaLnBrk="1" hangingPunct="1"/>
            <a:r>
              <a:rPr lang="en-US" smtClean="0"/>
              <a:t>Equations: Linear or Nonlinear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838200" y="21336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 b="1">
                <a:solidFill>
                  <a:srgbClr val="333399"/>
                </a:solidFill>
              </a:rPr>
              <a:t>REMEMBER</a:t>
            </a:r>
            <a:r>
              <a:rPr lang="en-US" sz="3200" b="1"/>
              <a:t>:  x</a:t>
            </a:r>
            <a:r>
              <a:rPr lang="en-US" sz="3200" b="1" baseline="30000"/>
              <a:t>1 </a:t>
            </a:r>
            <a:r>
              <a:rPr lang="en-US" sz="3200" b="1"/>
              <a:t>= x    and   x</a:t>
            </a:r>
            <a:r>
              <a:rPr lang="en-US" sz="3200" b="1" baseline="30000"/>
              <a:t>0 </a:t>
            </a:r>
            <a:r>
              <a:rPr lang="en-US" sz="3200" b="1"/>
              <a:t>= 1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8200" y="2819400"/>
            <a:ext cx="8001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 b="1"/>
              <a:t>In  “y = ” form, is x raised to a power of 1 or 0?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 b="1"/>
              <a:t>Does x appear in the numerator?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762000" y="4953000"/>
            <a:ext cx="16764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x + 4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743200" y="4572000"/>
            <a:ext cx="12954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6/x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772400" y="5029200"/>
            <a:ext cx="9906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4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867400" y="4572000"/>
            <a:ext cx="16764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x</a:t>
            </a:r>
            <a:r>
              <a:rPr lang="en-US" sz="2800" b="1" baseline="30000"/>
              <a:t>3</a:t>
            </a:r>
            <a:r>
              <a:rPr lang="en-US" sz="2800" b="1"/>
              <a:t> + 1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4267200" y="5029200"/>
            <a:ext cx="13716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½ x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066800" y="5410200"/>
            <a:ext cx="1066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linear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667000" y="5029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nonlinear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419600" y="5486400"/>
            <a:ext cx="1066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linear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5943600" y="5029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nonlinear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7848600" y="5486400"/>
            <a:ext cx="9906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linear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  <p:bldP spid="37894" grpId="0" animBg="1" autoUpdateAnimBg="0"/>
      <p:bldP spid="37895" grpId="0" animBg="1" autoUpdateAnimBg="0"/>
      <p:bldP spid="37896" grpId="0" animBg="1" autoUpdateAnimBg="0"/>
      <p:bldP spid="37897" grpId="0" animBg="1" autoUpdateAnimBg="0"/>
      <p:bldP spid="37898" grpId="0" animBg="1" autoUpdateAnimBg="0"/>
      <p:bldP spid="37899" grpId="0" animBg="1" autoUpdateAnimBg="0"/>
      <p:bldP spid="37900" grpId="0" autoUpdateAnimBg="0"/>
      <p:bldP spid="37903" grpId="0" autoUpdateAnimBg="0"/>
      <p:bldP spid="37904" grpId="0" autoUpdateAnimBg="0"/>
      <p:bldP spid="37905" grpId="0" autoUpdateAnimBg="0"/>
      <p:bldP spid="379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Identify:Linear or Nonlinear Equation?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705600" y="2514600"/>
            <a:ext cx="18288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2/x + 5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90800" y="2514600"/>
            <a:ext cx="16764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x</a:t>
            </a:r>
            <a:r>
              <a:rPr lang="en-US" sz="2800" b="1" baseline="30000"/>
              <a:t>2</a:t>
            </a:r>
            <a:r>
              <a:rPr lang="en-US" sz="2800" b="1"/>
              <a:t> + 8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914400" y="2514600"/>
            <a:ext cx="1371600" cy="533400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/>
              <a:t>y = .6x</a:t>
            </a:r>
            <a:r>
              <a:rPr lang="en-US" sz="2800" b="1" baseline="30000"/>
              <a:t>1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0" y="2362200"/>
            <a:ext cx="1752600" cy="762000"/>
            <a:chOff x="2880" y="1872"/>
            <a:chExt cx="1104" cy="480"/>
          </a:xfrm>
        </p:grpSpPr>
        <p:sp>
          <p:nvSpPr>
            <p:cNvPr id="11275" name="Rectangle 8"/>
            <p:cNvSpPr>
              <a:spLocks noChangeArrowheads="1"/>
            </p:cNvSpPr>
            <p:nvPr/>
          </p:nvSpPr>
          <p:spPr bwMode="auto">
            <a:xfrm>
              <a:off x="2880" y="1968"/>
              <a:ext cx="1104" cy="336"/>
            </a:xfrm>
            <a:prstGeom prst="rect">
              <a:avLst/>
            </a:prstGeom>
            <a:solidFill>
              <a:srgbClr val="CC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2800" b="1"/>
                <a:t>y =      + 1</a:t>
              </a:r>
            </a:p>
          </p:txBody>
        </p:sp>
        <p:grpSp>
          <p:nvGrpSpPr>
            <p:cNvPr id="11276" name="Group 12"/>
            <p:cNvGrpSpPr>
              <a:grpSpLocks/>
            </p:cNvGrpSpPr>
            <p:nvPr/>
          </p:nvGrpSpPr>
          <p:grpSpPr bwMode="auto">
            <a:xfrm>
              <a:off x="3264" y="1872"/>
              <a:ext cx="336" cy="480"/>
              <a:chOff x="3168" y="2640"/>
              <a:chExt cx="336" cy="480"/>
            </a:xfrm>
          </p:grpSpPr>
          <p:sp>
            <p:nvSpPr>
              <p:cNvPr id="11277" name="Text Box 9"/>
              <p:cNvSpPr txBox="1">
                <a:spLocks noChangeArrowheads="1"/>
              </p:cNvSpPr>
              <p:nvPr/>
            </p:nvSpPr>
            <p:spPr bwMode="auto">
              <a:xfrm>
                <a:off x="3168" y="26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3x</a:t>
                </a:r>
              </a:p>
            </p:txBody>
          </p:sp>
          <p:sp>
            <p:nvSpPr>
              <p:cNvPr id="11278" name="Line 10"/>
              <p:cNvSpPr>
                <a:spLocks noChangeShapeType="1"/>
              </p:cNvSpPr>
              <p:nvPr/>
            </p:nvSpPr>
            <p:spPr bwMode="auto">
              <a:xfrm>
                <a:off x="3168" y="288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9" name="Text Box 11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2</a:t>
                </a:r>
              </a:p>
            </p:txBody>
          </p:sp>
        </p:grpSp>
      </p:grp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066800" y="3048000"/>
            <a:ext cx="1066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linear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876800" y="3048000"/>
            <a:ext cx="1066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linear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6670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nonlinear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69342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nonlinear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 autoUpdateAnimBg="0"/>
      <p:bldP spid="39942" grpId="0" animBg="1" autoUpdateAnimBg="0"/>
      <p:bldP spid="39943" grpId="0" animBg="1" autoUpdateAnimBg="0"/>
      <p:bldP spid="39950" grpId="0" autoUpdateAnimBg="0"/>
      <p:bldP spid="39951" grpId="0" autoUpdateAnimBg="0"/>
      <p:bldP spid="39952" grpId="0" autoUpdateAnimBg="0"/>
      <p:bldP spid="39953" grpId="0" autoUpdateAnimBg="0"/>
    </p:bld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278</TotalTime>
  <Words>389</Words>
  <Application>Microsoft Macintosh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Straight Edge</vt:lpstr>
      <vt:lpstr>Linear and Nonlinear Functions</vt:lpstr>
      <vt:lpstr>Warm Up</vt:lpstr>
      <vt:lpstr>Compare and Contrast</vt:lpstr>
      <vt:lpstr>Tables: Linear or Nonlinear </vt:lpstr>
      <vt:lpstr>Identify: Linear or Nonlinear Table?</vt:lpstr>
      <vt:lpstr>Graphs: Linear or Nonlinear</vt:lpstr>
      <vt:lpstr>Identify: Linear or Nonlinear Graph?</vt:lpstr>
      <vt:lpstr>Equations: Linear or Nonlinear</vt:lpstr>
      <vt:lpstr>Identify:Linear or Nonlinear Equation?</vt:lpstr>
      <vt:lpstr>Pointers to Keep in Mind</vt:lpstr>
      <vt:lpstr>Exit Slip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and Nonlinear Functions</dc:title>
  <dc:creator> </dc:creator>
  <cp:lastModifiedBy>Ron and Kate Myers</cp:lastModifiedBy>
  <cp:revision>38</cp:revision>
  <cp:lastPrinted>1601-01-01T00:00:00Z</cp:lastPrinted>
  <dcterms:created xsi:type="dcterms:W3CDTF">2010-03-21T20:54:08Z</dcterms:created>
  <dcterms:modified xsi:type="dcterms:W3CDTF">2019-01-02T23:15:45Z</dcterms:modified>
</cp:coreProperties>
</file>