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69" r:id="rId4"/>
    <p:sldId id="270" r:id="rId5"/>
    <p:sldId id="273" r:id="rId6"/>
    <p:sldId id="274" r:id="rId7"/>
    <p:sldId id="271" r:id="rId8"/>
    <p:sldId id="27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37AD1-23C4-4899-B102-44AA5CCF9DF8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22AEB-AE86-4E46-9B22-B8168E53BC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5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CA553-C81A-49EC-91C0-746EA076EA8A}" type="slidenum">
              <a:rPr lang="en-US"/>
              <a:pPr/>
              <a:t>9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Scale Factor -  change in size of the object.</a:t>
            </a:r>
          </a:p>
          <a:p>
            <a:pPr>
              <a:buFontTx/>
              <a:buChar char="•"/>
            </a:pPr>
            <a:r>
              <a:rPr lang="en-US"/>
              <a:t>Center of Dilation – the very central point of the object.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C036A-89D3-4215-BC38-2720E8C7869E}" type="slidenum">
              <a:rPr lang="en-US"/>
              <a:pPr/>
              <a:t>10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slides before clicking for the answer.</a:t>
            </a:r>
          </a:p>
          <a:p>
            <a:r>
              <a:rPr lang="en-US"/>
              <a:t>A is enlarged.</a:t>
            </a:r>
          </a:p>
          <a:p>
            <a:r>
              <a:rPr lang="en-US"/>
              <a:t>B is reduced.</a:t>
            </a:r>
          </a:p>
          <a:p>
            <a:r>
              <a:rPr lang="en-US"/>
              <a:t>C is enlarged.</a:t>
            </a:r>
          </a:p>
          <a:p>
            <a:r>
              <a:rPr lang="en-US"/>
              <a:t>D is reduced.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3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29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FCFCBA-F26D-426D-BF12-75E71C459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2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9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4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7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4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7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4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B544-2693-49EC-90EC-4B9428AFEB41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F1A3-A012-45E2-9D6D-73B92959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Unit 17: </a:t>
            </a:r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Dilations</a:t>
            </a:r>
            <a:endParaRPr lang="en-US" sz="5400" b="1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 algn="l">
              <a:buNone/>
            </a:pPr>
            <a:r>
              <a:rPr lang="en-US" sz="3200" b="1" u="sng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 can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: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 can define dilations as a reduction or enlargement of a figure.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 can identify the scale factor of the dilation.</a:t>
            </a:r>
          </a:p>
          <a:p>
            <a:pPr algn="l">
              <a:buFont typeface="Wingdings" pitchFamily="2" charset="2"/>
              <a:buChar char="ü"/>
            </a:pPr>
            <a:endParaRPr lang="en-US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505200" cy="4525963"/>
          </a:xfrm>
        </p:spPr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rgbClr val="0066FF"/>
                </a:solidFill>
                <a:latin typeface="Californian FB" pitchFamily="18" charset="0"/>
              </a:rPr>
              <a:t>Vocabulary</a:t>
            </a:r>
            <a:r>
              <a:rPr lang="en-US" sz="3200" b="1" dirty="0" smtClean="0">
                <a:solidFill>
                  <a:srgbClr val="0066FF"/>
                </a:solidFill>
                <a:latin typeface="Californian FB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Dilations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Center of Dilation</a:t>
            </a:r>
            <a:endParaRPr lang="en-US" dirty="0">
              <a:solidFill>
                <a:srgbClr val="0066FF"/>
              </a:solidFill>
              <a:latin typeface="Californian FB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Similar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Scale Factor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Enlargement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66FF"/>
                </a:solidFill>
                <a:latin typeface="Californian FB" pitchFamily="18" charset="0"/>
              </a:rPr>
              <a:t>Reduction</a:t>
            </a:r>
          </a:p>
        </p:txBody>
      </p:sp>
    </p:spTree>
    <p:extLst>
      <p:ext uri="{BB962C8B-B14F-4D97-AF65-F5344CB8AC3E}">
        <p14:creationId xmlns:p14="http://schemas.microsoft.com/office/powerpoint/2010/main" val="152112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3987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600" dirty="0">
                <a:latin typeface="Californian FB" pitchFamily="18" charset="0"/>
              </a:rPr>
              <a:t>Are the following enlarged or reduced??</a:t>
            </a:r>
          </a:p>
        </p:txBody>
      </p:sp>
      <p:pic>
        <p:nvPicPr>
          <p:cNvPr id="290847" name="Picture 31" descr="MPj04031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76400"/>
            <a:ext cx="3124200" cy="2044700"/>
          </a:xfrm>
          <a:prstGeom prst="rect">
            <a:avLst/>
          </a:prstGeom>
          <a:noFill/>
        </p:spPr>
      </p:pic>
      <p:sp>
        <p:nvSpPr>
          <p:cNvPr id="290821" name="Rectangle 5"/>
          <p:cNvSpPr>
            <a:spLocks noChangeArrowheads="1"/>
          </p:cNvSpPr>
          <p:nvPr/>
        </p:nvSpPr>
        <p:spPr bwMode="auto">
          <a:xfrm>
            <a:off x="2592388" y="2654300"/>
            <a:ext cx="5318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 eaLnBrk="1" hangingPunct="1"/>
            <a:r>
              <a:rPr lang="en-US" sz="8000">
                <a:solidFill>
                  <a:schemeClr val="hlink"/>
                </a:solidFill>
              </a:rPr>
              <a:t>A</a:t>
            </a:r>
          </a:p>
        </p:txBody>
      </p:sp>
      <p:pic>
        <p:nvPicPr>
          <p:cNvPr id="290853" name="Picture 37" descr="MPj042775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676400"/>
            <a:ext cx="2220913" cy="3276600"/>
          </a:xfrm>
          <a:prstGeom prst="rect">
            <a:avLst/>
          </a:prstGeom>
          <a:noFill/>
        </p:spPr>
      </p:pic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6716713" y="1981200"/>
            <a:ext cx="5318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 eaLnBrk="1" hangingPunct="1"/>
            <a:r>
              <a:rPr lang="en-US" sz="8000">
                <a:solidFill>
                  <a:schemeClr val="accent1"/>
                </a:solidFill>
              </a:rPr>
              <a:t>C</a:t>
            </a:r>
          </a:p>
        </p:txBody>
      </p:sp>
      <p:pic>
        <p:nvPicPr>
          <p:cNvPr id="290851" name="Picture 35" descr="MPj018250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191000"/>
            <a:ext cx="3657600" cy="2419350"/>
          </a:xfrm>
          <a:prstGeom prst="rect">
            <a:avLst/>
          </a:prstGeom>
          <a:noFill/>
        </p:spPr>
      </p:pic>
      <p:sp>
        <p:nvSpPr>
          <p:cNvPr id="290829" name="Rectangle 13"/>
          <p:cNvSpPr>
            <a:spLocks noChangeArrowheads="1"/>
          </p:cNvSpPr>
          <p:nvPr/>
        </p:nvSpPr>
        <p:spPr bwMode="auto">
          <a:xfrm>
            <a:off x="2971800" y="4495800"/>
            <a:ext cx="531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 eaLnBrk="1" hangingPunct="1"/>
            <a:r>
              <a:rPr lang="en-US" sz="8000">
                <a:solidFill>
                  <a:schemeClr val="accent2"/>
                </a:solidFill>
              </a:rPr>
              <a:t>D</a:t>
            </a:r>
          </a:p>
        </p:txBody>
      </p:sp>
      <p:pic>
        <p:nvPicPr>
          <p:cNvPr id="290848" name="Picture 32" descr="MPj0427751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505200"/>
            <a:ext cx="2024063" cy="2971800"/>
          </a:xfrm>
          <a:prstGeom prst="rect">
            <a:avLst/>
          </a:prstGeom>
          <a:noFill/>
        </p:spPr>
      </p:pic>
      <p:sp>
        <p:nvSpPr>
          <p:cNvPr id="290832" name="Rectangle 16"/>
          <p:cNvSpPr>
            <a:spLocks noChangeArrowheads="1"/>
          </p:cNvSpPr>
          <p:nvPr/>
        </p:nvSpPr>
        <p:spPr bwMode="auto">
          <a:xfrm>
            <a:off x="1524000" y="5867400"/>
            <a:ext cx="531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 eaLnBrk="1" hangingPunct="1"/>
            <a:r>
              <a:rPr lang="en-US" sz="80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290858" name="Text Box 42"/>
          <p:cNvSpPr txBox="1">
            <a:spLocks noChangeArrowheads="1"/>
          </p:cNvSpPr>
          <p:nvPr/>
        </p:nvSpPr>
        <p:spPr bwMode="auto">
          <a:xfrm>
            <a:off x="73025" y="6467475"/>
            <a:ext cx="2230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Scale factor of 0.75</a:t>
            </a:r>
          </a:p>
        </p:txBody>
      </p:sp>
      <p:sp>
        <p:nvSpPr>
          <p:cNvPr id="290859" name="Text Box 43"/>
          <p:cNvSpPr txBox="1">
            <a:spLocks noChangeArrowheads="1"/>
          </p:cNvSpPr>
          <p:nvPr/>
        </p:nvSpPr>
        <p:spPr bwMode="auto">
          <a:xfrm>
            <a:off x="6858000" y="5029200"/>
            <a:ext cx="18954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Scale factor of 3</a:t>
            </a:r>
          </a:p>
        </p:txBody>
      </p:sp>
      <p:sp>
        <p:nvSpPr>
          <p:cNvPr id="290860" name="Text Box 44"/>
          <p:cNvSpPr txBox="1">
            <a:spLocks noChangeArrowheads="1"/>
          </p:cNvSpPr>
          <p:nvPr/>
        </p:nvSpPr>
        <p:spPr bwMode="auto">
          <a:xfrm>
            <a:off x="3449638" y="6537325"/>
            <a:ext cx="21605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Scale factor of 1/5</a:t>
            </a:r>
          </a:p>
        </p:txBody>
      </p:sp>
      <p:sp>
        <p:nvSpPr>
          <p:cNvPr id="290861" name="Text Box 45"/>
          <p:cNvSpPr txBox="1">
            <a:spLocks noChangeArrowheads="1"/>
          </p:cNvSpPr>
          <p:nvPr/>
        </p:nvSpPr>
        <p:spPr bwMode="auto">
          <a:xfrm>
            <a:off x="3038475" y="3657600"/>
            <a:ext cx="2089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Scale factor of 1.5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908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0848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290853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290851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0066FF"/>
                </a:solidFill>
                <a:latin typeface="Californian FB" pitchFamily="18" charset="0"/>
              </a:rPr>
              <a:t>Dilations</a:t>
            </a:r>
            <a:r>
              <a:rPr lang="en-US" sz="6000" dirty="0" smtClean="0">
                <a:solidFill>
                  <a:srgbClr val="0066FF"/>
                </a:solidFill>
                <a:latin typeface="Californian FB" pitchFamily="18" charset="0"/>
              </a:rPr>
              <a:t> </a:t>
            </a:r>
            <a:r>
              <a:rPr lang="en-US" sz="4000" dirty="0" smtClean="0">
                <a:solidFill>
                  <a:srgbClr val="0066FF"/>
                </a:solidFill>
                <a:latin typeface="Californian FB" pitchFamily="18" charset="0"/>
              </a:rPr>
              <a:t>(Shrink or Enlargement)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Californian FB" pitchFamily="18" charset="0"/>
              </a:rPr>
              <a:t>A transformation in which a figure is made larger or smaller with respect to a fixed point called the center of dilation.</a:t>
            </a:r>
            <a:endParaRPr lang="en-US" sz="3600" dirty="0">
              <a:latin typeface="Californian FB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8" y="4038599"/>
            <a:ext cx="2199302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038600"/>
            <a:ext cx="2204114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0066FF"/>
                </a:solidFill>
                <a:latin typeface="Californian FB" pitchFamily="18" charset="0"/>
              </a:rPr>
              <a:t>Center of Dilation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Californian FB" pitchFamily="18" charset="0"/>
              </a:rPr>
              <a:t>In a dilation, it is a fixed point that a figure is enlarged or reduced with respect to it.</a:t>
            </a:r>
            <a:endParaRPr lang="en-US" sz="3600" dirty="0">
              <a:latin typeface="Californian FB" pitchFamily="18" charset="0"/>
            </a:endParaRPr>
          </a:p>
        </p:txBody>
      </p:sp>
      <p:pic>
        <p:nvPicPr>
          <p:cNvPr id="2050" name="Picture 2" descr="http://www.regentsprep.org/Regents/math/geometry/GT3/Dtig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429000"/>
            <a:ext cx="5400675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0070C0"/>
                </a:solidFill>
                <a:latin typeface="Californian FB" pitchFamily="18" charset="0"/>
              </a:rPr>
              <a:t>Similar</a:t>
            </a:r>
            <a:endParaRPr lang="en-US" sz="6000" dirty="0">
              <a:solidFill>
                <a:srgbClr val="0070C0"/>
              </a:solidFill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Californian FB" pitchFamily="18" charset="0"/>
              </a:rPr>
              <a:t>The original figure and its image have the same shape but a different size.</a:t>
            </a:r>
          </a:p>
        </p:txBody>
      </p:sp>
      <p:sp>
        <p:nvSpPr>
          <p:cNvPr id="4" name="Cross 3"/>
          <p:cNvSpPr/>
          <p:nvPr/>
        </p:nvSpPr>
        <p:spPr>
          <a:xfrm>
            <a:off x="2895600" y="4343400"/>
            <a:ext cx="838200" cy="838200"/>
          </a:xfrm>
          <a:prstGeom prst="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4876800" y="4038600"/>
            <a:ext cx="1600200" cy="1524000"/>
          </a:xfrm>
          <a:prstGeom prst="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0070C0"/>
                </a:solidFill>
                <a:latin typeface="Californian FB" pitchFamily="18" charset="0"/>
              </a:rPr>
              <a:t>Scale Factor</a:t>
            </a:r>
            <a:endParaRPr lang="en-US" sz="6000" dirty="0">
              <a:solidFill>
                <a:srgbClr val="0070C0"/>
              </a:solidFill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Californian FB" pitchFamily="18" charset="0"/>
              </a:rPr>
              <a:t>The ratio of the side lengths of the image to the corresponding side lengths of the original figure.</a:t>
            </a:r>
          </a:p>
          <a:p>
            <a:pPr>
              <a:buNone/>
            </a:pPr>
            <a:endParaRPr lang="en-US" sz="3600" dirty="0" smtClean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Californian FB" pitchFamily="18" charset="0"/>
              </a:rPr>
              <a:t>To dilate a figure in the coordinate plane, multiply the coordinates of each vertex by a scale factor.</a:t>
            </a:r>
          </a:p>
          <a:p>
            <a:pPr>
              <a:buNone/>
            </a:pPr>
            <a:endParaRPr lang="en-US" sz="3600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Californian FB" pitchFamily="18" charset="0"/>
              </a:rPr>
              <a:t>We will represent the scale factor with the variable k.</a:t>
            </a:r>
            <a:endParaRPr lang="en-US" sz="3600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0070C0"/>
                </a:solidFill>
                <a:latin typeface="Californian FB" pitchFamily="18" charset="0"/>
              </a:rPr>
              <a:t>Enlargement</a:t>
            </a:r>
            <a:endParaRPr lang="en-US" sz="6000" dirty="0">
              <a:solidFill>
                <a:srgbClr val="0070C0"/>
              </a:solidFill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Californian FB" pitchFamily="18" charset="0"/>
              </a:rPr>
              <a:t>When k</a:t>
            </a:r>
            <a:r>
              <a:rPr lang="en-US" sz="4800" dirty="0" smtClean="0">
                <a:latin typeface="Californian FB" pitchFamily="18" charset="0"/>
              </a:rPr>
              <a:t>&gt;</a:t>
            </a:r>
            <a:r>
              <a:rPr lang="en-US" sz="3600" dirty="0" smtClean="0">
                <a:latin typeface="Californian FB" pitchFamily="18" charset="0"/>
              </a:rPr>
              <a:t>1</a:t>
            </a:r>
          </a:p>
          <a:p>
            <a:pPr>
              <a:buNone/>
            </a:pPr>
            <a:endParaRPr lang="en-US" sz="3600" dirty="0" smtClean="0">
              <a:latin typeface="Californian FB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alifornian FB" pitchFamily="18" charset="0"/>
              </a:rPr>
              <a:t>Examples: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Californian FB" pitchFamily="18" charset="0"/>
              </a:rPr>
              <a:t>Scale factor = 3</a:t>
            </a:r>
          </a:p>
          <a:p>
            <a:pPr>
              <a:buNone/>
            </a:pPr>
            <a:endParaRPr lang="en-US" sz="2800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Californian FB" pitchFamily="18" charset="0"/>
              </a:rPr>
              <a:t>Scale factor = 8</a:t>
            </a:r>
          </a:p>
          <a:p>
            <a:pPr>
              <a:buNone/>
            </a:pPr>
            <a:endParaRPr lang="en-US" sz="2800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Californian FB" pitchFamily="18" charset="0"/>
              </a:rPr>
              <a:t>Scale factor = 11</a:t>
            </a:r>
            <a:endParaRPr lang="en-US" sz="2800" dirty="0">
              <a:latin typeface="Californian FB" pitchFamily="18" charset="0"/>
            </a:endParaRPr>
          </a:p>
        </p:txBody>
      </p:sp>
      <p:pic>
        <p:nvPicPr>
          <p:cNvPr id="34818" name="Picture 2" descr="http://hotmath.com/hotmath_help/topics/dilation/dilation-image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28800"/>
            <a:ext cx="3840480" cy="384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0070C0"/>
                </a:solidFill>
                <a:latin typeface="Californian FB" pitchFamily="18" charset="0"/>
              </a:rPr>
              <a:t>Reduction</a:t>
            </a:r>
            <a:endParaRPr lang="en-US" sz="6000" dirty="0">
              <a:solidFill>
                <a:srgbClr val="0070C0"/>
              </a:solidFill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Californian FB" pitchFamily="18" charset="0"/>
              </a:rPr>
              <a:t>When 0</a:t>
            </a:r>
            <a:r>
              <a:rPr lang="en-US" sz="4800" dirty="0" smtClean="0">
                <a:latin typeface="Californian FB" pitchFamily="18" charset="0"/>
              </a:rPr>
              <a:t>&lt;</a:t>
            </a:r>
            <a:r>
              <a:rPr lang="en-US" sz="3600" dirty="0" smtClean="0">
                <a:latin typeface="Californian FB" pitchFamily="18" charset="0"/>
              </a:rPr>
              <a:t>k</a:t>
            </a:r>
            <a:r>
              <a:rPr lang="en-US" sz="4800" dirty="0" smtClean="0">
                <a:latin typeface="Californian FB" pitchFamily="18" charset="0"/>
              </a:rPr>
              <a:t>&lt;</a:t>
            </a:r>
            <a:r>
              <a:rPr lang="en-US" sz="3600" dirty="0" smtClean="0">
                <a:latin typeface="Californian FB" pitchFamily="18" charset="0"/>
              </a:rPr>
              <a:t>1</a:t>
            </a:r>
          </a:p>
          <a:p>
            <a:pPr>
              <a:buNone/>
            </a:pPr>
            <a:endParaRPr lang="en-US" sz="3600" dirty="0" smtClean="0">
              <a:latin typeface="Californian FB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alifornian FB" pitchFamily="18" charset="0"/>
              </a:rPr>
              <a:t>Examples: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Californian FB" pitchFamily="18" charset="0"/>
              </a:rPr>
              <a:t>Scale factor = 1/3</a:t>
            </a:r>
          </a:p>
          <a:p>
            <a:pPr>
              <a:buNone/>
            </a:pPr>
            <a:endParaRPr lang="en-US" sz="2800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Californian FB" pitchFamily="18" charset="0"/>
              </a:rPr>
              <a:t>Scale factor = 5/6</a:t>
            </a:r>
          </a:p>
          <a:p>
            <a:pPr>
              <a:buNone/>
            </a:pPr>
            <a:endParaRPr lang="en-US" sz="2800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Californian FB" pitchFamily="18" charset="0"/>
              </a:rPr>
              <a:t>Scale factor = 9/10</a:t>
            </a:r>
          </a:p>
        </p:txBody>
      </p:sp>
      <p:pic>
        <p:nvPicPr>
          <p:cNvPr id="33794" name="Picture 2" descr="http://hotmath.com/hotmath_help/topics/dilation/dilation-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840480" cy="384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13612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fornian FB" pitchFamily="18" charset="0"/>
              </a:rPr>
              <a:t>Scale Factor and Center of Dilation</a:t>
            </a:r>
          </a:p>
        </p:txBody>
      </p:sp>
      <p:pic>
        <p:nvPicPr>
          <p:cNvPr id="267299" name="Picture 35" descr="ist2_2679899-strong-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360613"/>
            <a:ext cx="2578100" cy="3201987"/>
          </a:xfrm>
          <a:prstGeom prst="rect">
            <a:avLst/>
          </a:prstGeom>
          <a:noFill/>
        </p:spPr>
      </p:pic>
      <p:sp>
        <p:nvSpPr>
          <p:cNvPr id="267293" name="Rectangle 29"/>
          <p:cNvSpPr>
            <a:spLocks noChangeArrowheads="1"/>
          </p:cNvSpPr>
          <p:nvPr/>
        </p:nvSpPr>
        <p:spPr bwMode="auto">
          <a:xfrm>
            <a:off x="4495800" y="2362200"/>
            <a:ext cx="4343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Here we have Igor. He is 3 feet tall and the greatest width across his body is 2 feet.</a:t>
            </a:r>
            <a:endParaRPr lang="en-US" sz="2900"/>
          </a:p>
        </p:txBody>
      </p:sp>
      <p:sp>
        <p:nvSpPr>
          <p:cNvPr id="267294" name="Line 30"/>
          <p:cNvSpPr>
            <a:spLocks noChangeShapeType="1"/>
          </p:cNvSpPr>
          <p:nvPr/>
        </p:nvSpPr>
        <p:spPr bwMode="auto">
          <a:xfrm flipV="1">
            <a:off x="2209800" y="2362200"/>
            <a:ext cx="0" cy="2286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95" name="Line 31"/>
          <p:cNvSpPr>
            <a:spLocks noChangeShapeType="1"/>
          </p:cNvSpPr>
          <p:nvPr/>
        </p:nvSpPr>
        <p:spPr bwMode="auto">
          <a:xfrm flipV="1">
            <a:off x="1066800" y="3429000"/>
            <a:ext cx="2438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97" name="Rectangle 33"/>
          <p:cNvSpPr>
            <a:spLocks noChangeArrowheads="1"/>
          </p:cNvSpPr>
          <p:nvPr/>
        </p:nvSpPr>
        <p:spPr bwMode="auto">
          <a:xfrm>
            <a:off x="4572000" y="4191000"/>
            <a:ext cx="434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He wishes he were 6 feet tall with a width of 4 feet.</a:t>
            </a:r>
            <a:endParaRPr lang="en-US" sz="2900"/>
          </a:p>
        </p:txBody>
      </p:sp>
      <p:sp>
        <p:nvSpPr>
          <p:cNvPr id="267300" name="Rectangle 36"/>
          <p:cNvSpPr>
            <a:spLocks noChangeArrowheads="1"/>
          </p:cNvSpPr>
          <p:nvPr/>
        </p:nvSpPr>
        <p:spPr bwMode="auto">
          <a:xfrm>
            <a:off x="152400" y="5943600"/>
            <a:ext cx="434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He wishes he were larger by a scale factor of 2.</a:t>
            </a:r>
            <a:endParaRPr lang="en-US" sz="290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3911600" y="990600"/>
            <a:ext cx="5156200" cy="5435600"/>
            <a:chOff x="2464" y="624"/>
            <a:chExt cx="3248" cy="3424"/>
          </a:xfrm>
        </p:grpSpPr>
        <p:pic>
          <p:nvPicPr>
            <p:cNvPr id="267303" name="Picture 39" descr="ist2_2679899-strong-man2"/>
            <p:cNvPicPr>
              <a:picLocks noChangeAspect="1" noChangeArrowheads="1"/>
            </p:cNvPicPr>
            <p:nvPr/>
          </p:nvPicPr>
          <p:blipFill>
            <a:blip r:embed="rId4" cstate="print"/>
            <a:srcRect b="28993"/>
            <a:stretch>
              <a:fillRect/>
            </a:stretch>
          </p:blipFill>
          <p:spPr bwMode="auto">
            <a:xfrm>
              <a:off x="2464" y="624"/>
              <a:ext cx="3248" cy="2864"/>
            </a:xfrm>
            <a:prstGeom prst="rect">
              <a:avLst/>
            </a:prstGeom>
            <a:noFill/>
          </p:spPr>
        </p:pic>
        <p:pic>
          <p:nvPicPr>
            <p:cNvPr id="267312" name="Picture 48" descr="ist2_2679899-strong-man"/>
            <p:cNvPicPr>
              <a:picLocks noChangeAspect="1" noChangeArrowheads="1"/>
            </p:cNvPicPr>
            <p:nvPr/>
          </p:nvPicPr>
          <p:blipFill>
            <a:blip r:embed="rId3" cstate="print"/>
            <a:srcRect l="16257" t="70634" r="24631"/>
            <a:stretch>
              <a:fillRect/>
            </a:stretch>
          </p:blipFill>
          <p:spPr bwMode="auto">
            <a:xfrm>
              <a:off x="3504" y="3456"/>
              <a:ext cx="960" cy="592"/>
            </a:xfrm>
            <a:prstGeom prst="rect">
              <a:avLst/>
            </a:prstGeom>
            <a:noFill/>
          </p:spPr>
        </p:pic>
      </p:grpSp>
      <p:sp>
        <p:nvSpPr>
          <p:cNvPr id="267317" name="Oval 5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18" name="Rectangle 54"/>
          <p:cNvSpPr>
            <a:spLocks noChangeArrowheads="1"/>
          </p:cNvSpPr>
          <p:nvPr/>
        </p:nvSpPr>
        <p:spPr bwMode="auto">
          <a:xfrm>
            <a:off x="228600" y="5791200"/>
            <a:ext cx="586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300"/>
              <a:t>His center of dilation would be where the length and greatest width of his body intersect.</a:t>
            </a:r>
          </a:p>
        </p:txBody>
      </p:sp>
      <p:sp>
        <p:nvSpPr>
          <p:cNvPr id="267319" name="Line 55"/>
          <p:cNvSpPr>
            <a:spLocks noChangeShapeType="1"/>
          </p:cNvSpPr>
          <p:nvPr/>
        </p:nvSpPr>
        <p:spPr bwMode="auto">
          <a:xfrm flipV="1">
            <a:off x="6400800" y="1066800"/>
            <a:ext cx="0" cy="441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20" name="Line 56"/>
          <p:cNvSpPr>
            <a:spLocks noChangeShapeType="1"/>
          </p:cNvSpPr>
          <p:nvPr/>
        </p:nvSpPr>
        <p:spPr bwMode="auto">
          <a:xfrm flipV="1">
            <a:off x="3962400" y="3124200"/>
            <a:ext cx="5029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21" name="Oval 57"/>
          <p:cNvSpPr>
            <a:spLocks noChangeArrowheads="1"/>
          </p:cNvSpPr>
          <p:nvPr/>
        </p:nvSpPr>
        <p:spPr bwMode="auto">
          <a:xfrm>
            <a:off x="6096000" y="2819400"/>
            <a:ext cx="612775" cy="612775"/>
          </a:xfrm>
          <a:prstGeom prst="ellipse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7000"/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70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8" dur="20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1" dur="20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2" dur="2000"/>
                                        <p:tgtEl>
                                          <p:spTgt spid="267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5" dur="2000"/>
                                        <p:tgtEl>
                                          <p:spTgt spid="267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93" grpId="0" build="p"/>
      <p:bldP spid="267293" grpId="1" build="allAtOnce"/>
      <p:bldP spid="267294" grpId="0" animBg="1"/>
      <p:bldP spid="267294" grpId="1" animBg="1"/>
      <p:bldP spid="267294" grpId="2" animBg="1"/>
      <p:bldP spid="267294" grpId="3" animBg="1"/>
      <p:bldP spid="267295" grpId="0" animBg="1"/>
      <p:bldP spid="267295" grpId="1" animBg="1"/>
      <p:bldP spid="267295" grpId="2" animBg="1"/>
      <p:bldP spid="267295" grpId="3" animBg="1"/>
      <p:bldP spid="267297" grpId="0"/>
      <p:bldP spid="267297" grpId="1"/>
      <p:bldP spid="267297" grpId="2"/>
      <p:bldP spid="267300" grpId="0"/>
      <p:bldP spid="267300" grpId="1"/>
      <p:bldP spid="267300" grpId="2"/>
      <p:bldP spid="267317" grpId="0" animBg="1"/>
      <p:bldP spid="267318" grpId="0"/>
      <p:bldP spid="267319" grpId="0" animBg="1"/>
      <p:bldP spid="267319" grpId="1" animBg="1"/>
      <p:bldP spid="267320" grpId="0" animBg="1"/>
      <p:bldP spid="267320" grpId="1" animBg="1"/>
      <p:bldP spid="2673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356</Words>
  <Application>Microsoft Macintosh PowerPoint</Application>
  <PresentationFormat>On-screen Show (4:3)</PresentationFormat>
  <Paragraphs>63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17: Dilations</vt:lpstr>
      <vt:lpstr>Dilations (Shrink or Enlargement)</vt:lpstr>
      <vt:lpstr>Center of Dilation</vt:lpstr>
      <vt:lpstr>Similar</vt:lpstr>
      <vt:lpstr>Scale Factor</vt:lpstr>
      <vt:lpstr>PowerPoint Presentation</vt:lpstr>
      <vt:lpstr>Enlargement</vt:lpstr>
      <vt:lpstr>Reduction</vt:lpstr>
      <vt:lpstr>Scale Factor and Center of Dilation</vt:lpstr>
      <vt:lpstr>Are the following enlarged or reduced??</vt:lpstr>
    </vt:vector>
  </TitlesOfParts>
  <Company>Alma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. Pintek</dc:creator>
  <cp:lastModifiedBy>Ron and Kate Myers</cp:lastModifiedBy>
  <cp:revision>22</cp:revision>
  <dcterms:created xsi:type="dcterms:W3CDTF">2012-10-07T22:39:16Z</dcterms:created>
  <dcterms:modified xsi:type="dcterms:W3CDTF">2019-04-26T00:02:11Z</dcterms:modified>
</cp:coreProperties>
</file>